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3.xml" ContentType="application/vnd.openxmlformats-officedocument.theme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4.xml" ContentType="application/vnd.openxmlformats-officedocument.theme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93455" r:id="rId4"/>
    <p:sldMasterId id="2147493609" r:id="rId5"/>
    <p:sldMasterId id="2147493635" r:id="rId6"/>
    <p:sldMasterId id="2147493658" r:id="rId7"/>
    <p:sldMasterId id="2147493671" r:id="rId8"/>
  </p:sldMasterIdLst>
  <p:notesMasterIdLst>
    <p:notesMasterId r:id="rId84"/>
  </p:notesMasterIdLst>
  <p:handoutMasterIdLst>
    <p:handoutMasterId r:id="rId85"/>
  </p:handoutMasterIdLst>
  <p:sldIdLst>
    <p:sldId id="854" r:id="rId9"/>
    <p:sldId id="1047" r:id="rId10"/>
    <p:sldId id="1051" r:id="rId11"/>
    <p:sldId id="1208" r:id="rId12"/>
    <p:sldId id="1209" r:id="rId13"/>
    <p:sldId id="1005" r:id="rId14"/>
    <p:sldId id="563" r:id="rId15"/>
    <p:sldId id="564" r:id="rId16"/>
    <p:sldId id="565" r:id="rId17"/>
    <p:sldId id="566" r:id="rId18"/>
    <p:sldId id="567" r:id="rId19"/>
    <p:sldId id="568" r:id="rId20"/>
    <p:sldId id="440" r:id="rId21"/>
    <p:sldId id="447" r:id="rId22"/>
    <p:sldId id="448" r:id="rId23"/>
    <p:sldId id="449" r:id="rId24"/>
    <p:sldId id="1210" r:id="rId25"/>
    <p:sldId id="1211" r:id="rId26"/>
    <p:sldId id="1212" r:id="rId27"/>
    <p:sldId id="1081" r:id="rId28"/>
    <p:sldId id="369" r:id="rId29"/>
    <p:sldId id="370" r:id="rId30"/>
    <p:sldId id="371" r:id="rId31"/>
    <p:sldId id="372" r:id="rId32"/>
    <p:sldId id="1100" r:id="rId33"/>
    <p:sldId id="373" r:id="rId34"/>
    <p:sldId id="374" r:id="rId35"/>
    <p:sldId id="375" r:id="rId36"/>
    <p:sldId id="376" r:id="rId37"/>
    <p:sldId id="1097" r:id="rId38"/>
    <p:sldId id="384" r:id="rId39"/>
    <p:sldId id="385" r:id="rId40"/>
    <p:sldId id="1098" r:id="rId41"/>
    <p:sldId id="1101" r:id="rId42"/>
    <p:sldId id="1015" r:id="rId43"/>
    <p:sldId id="1017" r:id="rId44"/>
    <p:sldId id="1018" r:id="rId45"/>
    <p:sldId id="1020" r:id="rId46"/>
    <p:sldId id="1103" r:id="rId47"/>
    <p:sldId id="402" r:id="rId48"/>
    <p:sldId id="1104" r:id="rId49"/>
    <p:sldId id="1105" r:id="rId50"/>
    <p:sldId id="1106" r:id="rId51"/>
    <p:sldId id="1107" r:id="rId52"/>
    <p:sldId id="377" r:id="rId53"/>
    <p:sldId id="378" r:id="rId54"/>
    <p:sldId id="379" r:id="rId55"/>
    <p:sldId id="1108" r:id="rId56"/>
    <p:sldId id="1109" r:id="rId57"/>
    <p:sldId id="382" r:id="rId58"/>
    <p:sldId id="383" r:id="rId59"/>
    <p:sldId id="1110" r:id="rId60"/>
    <p:sldId id="1111" r:id="rId61"/>
    <p:sldId id="386" r:id="rId62"/>
    <p:sldId id="387" r:id="rId63"/>
    <p:sldId id="1099" r:id="rId64"/>
    <p:sldId id="1074" r:id="rId65"/>
    <p:sldId id="1076" r:id="rId66"/>
    <p:sldId id="1077" r:id="rId67"/>
    <p:sldId id="1113" r:id="rId68"/>
    <p:sldId id="1114" r:id="rId69"/>
    <p:sldId id="1112" r:id="rId70"/>
    <p:sldId id="988" r:id="rId71"/>
    <p:sldId id="1115" r:id="rId72"/>
    <p:sldId id="1116" r:id="rId73"/>
    <p:sldId id="1117" r:id="rId74"/>
    <p:sldId id="1198" r:id="rId75"/>
    <p:sldId id="1203" r:id="rId76"/>
    <p:sldId id="1204" r:id="rId77"/>
    <p:sldId id="1199" r:id="rId78"/>
    <p:sldId id="1200" r:id="rId79"/>
    <p:sldId id="1202" r:id="rId80"/>
    <p:sldId id="1205" r:id="rId81"/>
    <p:sldId id="1206" r:id="rId82"/>
    <p:sldId id="1207" r:id="rId83"/>
  </p:sldIdLst>
  <p:sldSz cx="9144000" cy="5143500" type="screen16x9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A2C64"/>
    <a:srgbClr val="32A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5634"/>
    <p:restoredTop sz="96793"/>
  </p:normalViewPr>
  <p:slideViewPr>
    <p:cSldViewPr snapToObjects="1">
      <p:cViewPr varScale="1">
        <p:scale>
          <a:sx n="171" d="100"/>
          <a:sy n="171" d="100"/>
        </p:scale>
        <p:origin x="704" y="168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2664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22824"/>
    </p:cViewPr>
  </p:sorterViewPr>
  <p:notesViewPr>
    <p:cSldViewPr snapToObjects="1">
      <p:cViewPr varScale="1">
        <p:scale>
          <a:sx n="107" d="100"/>
          <a:sy n="107" d="100"/>
        </p:scale>
        <p:origin x="3648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8.xml"/><Relationship Id="rId21" Type="http://schemas.openxmlformats.org/officeDocument/2006/relationships/slide" Target="slides/slide13.xml"/><Relationship Id="rId42" Type="http://schemas.openxmlformats.org/officeDocument/2006/relationships/slide" Target="slides/slide34.xml"/><Relationship Id="rId47" Type="http://schemas.openxmlformats.org/officeDocument/2006/relationships/slide" Target="slides/slide39.xml"/><Relationship Id="rId63" Type="http://schemas.openxmlformats.org/officeDocument/2006/relationships/slide" Target="slides/slide55.xml"/><Relationship Id="rId68" Type="http://schemas.openxmlformats.org/officeDocument/2006/relationships/slide" Target="slides/slide60.xml"/><Relationship Id="rId84" Type="http://schemas.openxmlformats.org/officeDocument/2006/relationships/notesMaster" Target="notesMasters/notesMaster1.xml"/><Relationship Id="rId89" Type="http://schemas.openxmlformats.org/officeDocument/2006/relationships/tableStyles" Target="tableStyles.xml"/><Relationship Id="rId16" Type="http://schemas.openxmlformats.org/officeDocument/2006/relationships/slide" Target="slides/slide8.xml"/><Relationship Id="rId11" Type="http://schemas.openxmlformats.org/officeDocument/2006/relationships/slide" Target="slides/slide3.xml"/><Relationship Id="rId32" Type="http://schemas.openxmlformats.org/officeDocument/2006/relationships/slide" Target="slides/slide24.xml"/><Relationship Id="rId37" Type="http://schemas.openxmlformats.org/officeDocument/2006/relationships/slide" Target="slides/slide29.xml"/><Relationship Id="rId53" Type="http://schemas.openxmlformats.org/officeDocument/2006/relationships/slide" Target="slides/slide45.xml"/><Relationship Id="rId58" Type="http://schemas.openxmlformats.org/officeDocument/2006/relationships/slide" Target="slides/slide50.xml"/><Relationship Id="rId74" Type="http://schemas.openxmlformats.org/officeDocument/2006/relationships/slide" Target="slides/slide66.xml"/><Relationship Id="rId79" Type="http://schemas.openxmlformats.org/officeDocument/2006/relationships/slide" Target="slides/slide71.xml"/><Relationship Id="rId5" Type="http://schemas.openxmlformats.org/officeDocument/2006/relationships/slideMaster" Target="slideMasters/slideMaster2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slide" Target="slides/slide27.xml"/><Relationship Id="rId43" Type="http://schemas.openxmlformats.org/officeDocument/2006/relationships/slide" Target="slides/slide35.xml"/><Relationship Id="rId48" Type="http://schemas.openxmlformats.org/officeDocument/2006/relationships/slide" Target="slides/slide40.xml"/><Relationship Id="rId56" Type="http://schemas.openxmlformats.org/officeDocument/2006/relationships/slide" Target="slides/slide48.xml"/><Relationship Id="rId64" Type="http://schemas.openxmlformats.org/officeDocument/2006/relationships/slide" Target="slides/slide56.xml"/><Relationship Id="rId69" Type="http://schemas.openxmlformats.org/officeDocument/2006/relationships/slide" Target="slides/slide61.xml"/><Relationship Id="rId77" Type="http://schemas.openxmlformats.org/officeDocument/2006/relationships/slide" Target="slides/slide69.xml"/><Relationship Id="rId8" Type="http://schemas.openxmlformats.org/officeDocument/2006/relationships/slideMaster" Target="slideMasters/slideMaster5.xml"/><Relationship Id="rId51" Type="http://schemas.openxmlformats.org/officeDocument/2006/relationships/slide" Target="slides/slide43.xml"/><Relationship Id="rId72" Type="http://schemas.openxmlformats.org/officeDocument/2006/relationships/slide" Target="slides/slide64.xml"/><Relationship Id="rId80" Type="http://schemas.openxmlformats.org/officeDocument/2006/relationships/slide" Target="slides/slide72.xml"/><Relationship Id="rId85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slide" Target="slides/slide25.xml"/><Relationship Id="rId38" Type="http://schemas.openxmlformats.org/officeDocument/2006/relationships/slide" Target="slides/slide30.xml"/><Relationship Id="rId46" Type="http://schemas.openxmlformats.org/officeDocument/2006/relationships/slide" Target="slides/slide38.xml"/><Relationship Id="rId59" Type="http://schemas.openxmlformats.org/officeDocument/2006/relationships/slide" Target="slides/slide51.xml"/><Relationship Id="rId67" Type="http://schemas.openxmlformats.org/officeDocument/2006/relationships/slide" Target="slides/slide59.xml"/><Relationship Id="rId20" Type="http://schemas.openxmlformats.org/officeDocument/2006/relationships/slide" Target="slides/slide12.xml"/><Relationship Id="rId41" Type="http://schemas.openxmlformats.org/officeDocument/2006/relationships/slide" Target="slides/slide33.xml"/><Relationship Id="rId54" Type="http://schemas.openxmlformats.org/officeDocument/2006/relationships/slide" Target="slides/slide46.xml"/><Relationship Id="rId62" Type="http://schemas.openxmlformats.org/officeDocument/2006/relationships/slide" Target="slides/slide54.xml"/><Relationship Id="rId70" Type="http://schemas.openxmlformats.org/officeDocument/2006/relationships/slide" Target="slides/slide62.xml"/><Relationship Id="rId75" Type="http://schemas.openxmlformats.org/officeDocument/2006/relationships/slide" Target="slides/slide67.xml"/><Relationship Id="rId83" Type="http://schemas.openxmlformats.org/officeDocument/2006/relationships/slide" Target="slides/slide75.xml"/><Relationship Id="rId88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slide" Target="slides/slide28.xml"/><Relationship Id="rId49" Type="http://schemas.openxmlformats.org/officeDocument/2006/relationships/slide" Target="slides/slide41.xml"/><Relationship Id="rId57" Type="http://schemas.openxmlformats.org/officeDocument/2006/relationships/slide" Target="slides/slide49.xml"/><Relationship Id="rId10" Type="http://schemas.openxmlformats.org/officeDocument/2006/relationships/slide" Target="slides/slide2.xml"/><Relationship Id="rId31" Type="http://schemas.openxmlformats.org/officeDocument/2006/relationships/slide" Target="slides/slide23.xml"/><Relationship Id="rId44" Type="http://schemas.openxmlformats.org/officeDocument/2006/relationships/slide" Target="slides/slide36.xml"/><Relationship Id="rId52" Type="http://schemas.openxmlformats.org/officeDocument/2006/relationships/slide" Target="slides/slide44.xml"/><Relationship Id="rId60" Type="http://schemas.openxmlformats.org/officeDocument/2006/relationships/slide" Target="slides/slide52.xml"/><Relationship Id="rId65" Type="http://schemas.openxmlformats.org/officeDocument/2006/relationships/slide" Target="slides/slide57.xml"/><Relationship Id="rId73" Type="http://schemas.openxmlformats.org/officeDocument/2006/relationships/slide" Target="slides/slide65.xml"/><Relationship Id="rId78" Type="http://schemas.openxmlformats.org/officeDocument/2006/relationships/slide" Target="slides/slide70.xml"/><Relationship Id="rId81" Type="http://schemas.openxmlformats.org/officeDocument/2006/relationships/slide" Target="slides/slide73.xml"/><Relationship Id="rId86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39" Type="http://schemas.openxmlformats.org/officeDocument/2006/relationships/slide" Target="slides/slide31.xml"/><Relationship Id="rId34" Type="http://schemas.openxmlformats.org/officeDocument/2006/relationships/slide" Target="slides/slide26.xml"/><Relationship Id="rId50" Type="http://schemas.openxmlformats.org/officeDocument/2006/relationships/slide" Target="slides/slide42.xml"/><Relationship Id="rId55" Type="http://schemas.openxmlformats.org/officeDocument/2006/relationships/slide" Target="slides/slide47.xml"/><Relationship Id="rId76" Type="http://schemas.openxmlformats.org/officeDocument/2006/relationships/slide" Target="slides/slide68.xml"/><Relationship Id="rId7" Type="http://schemas.openxmlformats.org/officeDocument/2006/relationships/slideMaster" Target="slideMasters/slideMaster4.xml"/><Relationship Id="rId71" Type="http://schemas.openxmlformats.org/officeDocument/2006/relationships/slide" Target="slides/slide63.xml"/><Relationship Id="rId2" Type="http://schemas.openxmlformats.org/officeDocument/2006/relationships/customXml" Target="../customXml/item2.xml"/><Relationship Id="rId29" Type="http://schemas.openxmlformats.org/officeDocument/2006/relationships/slide" Target="slides/slide21.xml"/><Relationship Id="rId24" Type="http://schemas.openxmlformats.org/officeDocument/2006/relationships/slide" Target="slides/slide16.xml"/><Relationship Id="rId40" Type="http://schemas.openxmlformats.org/officeDocument/2006/relationships/slide" Target="slides/slide32.xml"/><Relationship Id="rId45" Type="http://schemas.openxmlformats.org/officeDocument/2006/relationships/slide" Target="slides/slide37.xml"/><Relationship Id="rId66" Type="http://schemas.openxmlformats.org/officeDocument/2006/relationships/slide" Target="slides/slide58.xml"/><Relationship Id="rId87" Type="http://schemas.openxmlformats.org/officeDocument/2006/relationships/viewProps" Target="viewProps.xml"/><Relationship Id="rId61" Type="http://schemas.openxmlformats.org/officeDocument/2006/relationships/slide" Target="slides/slide53.xml"/><Relationship Id="rId82" Type="http://schemas.openxmlformats.org/officeDocument/2006/relationships/slide" Target="slides/slide74.xml"/><Relationship Id="rId19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AFB2AC-7E4F-8047-9193-854483C1A223}" type="datetimeFigureOut">
              <a:rPr lang="en-US" smtClean="0"/>
              <a:t>9/27/23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1CE209-2B77-6A4B-8F32-9DF4E1CE94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2578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A9567C9F-4D7F-5847-BD8F-556675060DA1}" type="datetimeFigureOut">
              <a:rPr lang="en-US" altLang="en-US"/>
              <a:pPr/>
              <a:t>9/27/23</a:t>
            </a:fld>
            <a:endParaRPr lang="en-US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25D6415B-586E-2B45-B637-70E4CB56C153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1pPr>
    <a:lvl2pPr marL="4572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2pPr>
    <a:lvl3pPr marL="9144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3pPr>
    <a:lvl4pPr marL="13716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4pPr>
    <a:lvl5pPr marL="18288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4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1504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altLang="en-US" dirty="0"/>
              <a:t>  </a:t>
            </a:r>
          </a:p>
        </p:txBody>
      </p:sp>
      <p:sp>
        <p:nvSpPr>
          <p:cNvPr id="21504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CFD365BF-ADBE-9B41-ABF1-832DDE2B814C}" type="slidenum">
              <a:rPr lang="en-US" altLang="en-US"/>
              <a:pPr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265282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979B905-280D-44BD-8E31-AB90F5734834}" type="slidenum">
              <a:rPr kumimoji="0" lang="en-US" alt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en-US">
              <a:latin typeface="Times New Roman" pitchFamily="18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807786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1761" indent="-285293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1171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97640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4108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0577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67045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3514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79982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78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7174961-0CF3-42A6-8222-18520414FAD4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78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5325"/>
            <a:ext cx="4641850" cy="3481388"/>
          </a:xfrm>
          <a:ln/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759" y="4410392"/>
            <a:ext cx="5134182" cy="417734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64859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1761" indent="-285293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1171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97640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4108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0577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67045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3514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79982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78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7174961-0CF3-42A6-8222-18520414FAD4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78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5325"/>
            <a:ext cx="4641850" cy="3481388"/>
          </a:xfrm>
          <a:ln/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759" y="4410392"/>
            <a:ext cx="5134182" cy="417734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632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1761" indent="-285293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1171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97640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4108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0577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67045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3514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79982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78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7174961-0CF3-42A6-8222-18520414FAD4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78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5325"/>
            <a:ext cx="4641850" cy="3481388"/>
          </a:xfrm>
          <a:ln/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759" y="4410392"/>
            <a:ext cx="5134182" cy="417734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65925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1913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913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7EDD166-DF5B-E640-90C2-FE28AE548D5C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313254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830243F-8686-4433-9701-9F34E8AC8773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573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4813" y="695325"/>
            <a:ext cx="6188075" cy="3481388"/>
          </a:xfrm>
          <a:ln/>
        </p:spPr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4" y="4410075"/>
            <a:ext cx="5133975" cy="41783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45649CE-6E1F-4A66-818C-4E7F6898A7A7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5325"/>
            <a:ext cx="4641850" cy="3481388"/>
          </a:xfr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4" y="4410075"/>
            <a:ext cx="5133975" cy="41783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FA9640E-5C10-4629-8988-A9A2CA4B65CD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614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5325"/>
            <a:ext cx="4641850" cy="3481388"/>
          </a:xfrm>
          <a:ln/>
        </p:spPr>
      </p:sp>
      <p:sp>
        <p:nvSpPr>
          <p:cNvPr id="614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4" y="4410075"/>
            <a:ext cx="5133975" cy="41783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FA9640E-5C10-4629-8988-A9A2CA4B65CD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614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5325"/>
            <a:ext cx="4641850" cy="3481388"/>
          </a:xfrm>
          <a:ln/>
        </p:spPr>
      </p:sp>
      <p:sp>
        <p:nvSpPr>
          <p:cNvPr id="614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4" y="4410075"/>
            <a:ext cx="5133975" cy="41783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76C4670-485C-41B4-B6C8-2F72766EE515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4813" y="695325"/>
            <a:ext cx="6188075" cy="3481388"/>
          </a:xfrm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4" y="4410075"/>
            <a:ext cx="5133975" cy="41783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1913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913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27EDD166-DF5B-E640-90C2-FE28AE548D5C}" type="slidenum">
              <a:rPr lang="en-US" altLang="en-US"/>
              <a:pPr/>
              <a:t>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283072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DEFD3E4-E538-49EF-A1BC-D85549A485C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5325"/>
            <a:ext cx="4641850" cy="3481388"/>
          </a:xfrm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4" y="4410075"/>
            <a:ext cx="5133975" cy="41783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DEFD3E4-E538-49EF-A1BC-D85549A485C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5325"/>
            <a:ext cx="4641850" cy="3481388"/>
          </a:xfrm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4" y="4410075"/>
            <a:ext cx="5133975" cy="41783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9819F5B-7A32-4D84-A65B-6246CABB1E02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4813" y="695325"/>
            <a:ext cx="6188075" cy="3481388"/>
          </a:xfrm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4" y="4410075"/>
            <a:ext cx="5133975" cy="41783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1913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913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7EDD166-DF5B-E640-90C2-FE28AE548D5C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3267308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1913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913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7EDD166-DF5B-E640-90C2-FE28AE548D5C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5624099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19AA53-6FBE-47B1-A5A9-D4F7E2EB9003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10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17513" y="703263"/>
            <a:ext cx="6162675" cy="3467100"/>
          </a:xfrm>
          <a:ln/>
        </p:spPr>
      </p:sp>
      <p:sp>
        <p:nvSpPr>
          <p:cNvPr id="1105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1226969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19AA53-6FBE-47B1-A5A9-D4F7E2EB9003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10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17513" y="703263"/>
            <a:ext cx="6162675" cy="3467100"/>
          </a:xfrm>
          <a:ln/>
        </p:spPr>
      </p:sp>
      <p:sp>
        <p:nvSpPr>
          <p:cNvPr id="1105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8511848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DD8DAD5-EFE6-4531-83B5-A1D07989AD0D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116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116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02F3513-D1FE-453A-9D62-AB228D88B68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177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177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FB0A469-9660-4019-8347-528B1BA28310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187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187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1913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913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7EDD166-DF5B-E640-90C2-FE28AE548D5C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6467914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DD8DAD5-EFE6-4531-83B5-A1D07989AD0D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116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116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1EC66B5-496A-4DFA-A4FD-C9C9DB749726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198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198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C28A594-5C4C-4CC5-9AFF-729E174611A7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208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208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587C772-E716-48B1-8B14-2B8B491527E1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218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218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B73D505-32CE-4342-9FBB-4D733E4A306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228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228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9F72C28-435E-48F3-8A89-FA84DE6D50F0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239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239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2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0277F58-77E1-4C2D-AA8D-E0F71D072D2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249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49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410D3E1-634F-440C-A0CF-65534204DEA9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259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259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44FBF46-7A78-4FD0-B340-062C348F6B65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269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269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DD8DAD5-EFE6-4531-83B5-A1D07989AD0D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116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116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3449113-501E-40AA-8204-F51F280D2CC8}" type="slidenum">
              <a:rPr kumimoji="0" lang="en-US" alt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583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17513" y="703263"/>
            <a:ext cx="6162675" cy="3467100"/>
          </a:xfrm>
          <a:ln/>
        </p:spPr>
      </p:sp>
      <p:sp>
        <p:nvSpPr>
          <p:cNvPr id="583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2400" y="4410466"/>
            <a:ext cx="5132902" cy="4175934"/>
          </a:xfrm>
          <a:noFill/>
          <a:ln/>
        </p:spPr>
        <p:txBody>
          <a:bodyPr/>
          <a:lstStyle/>
          <a:p>
            <a:endParaRPr lang="en-US" altLang="en-US">
              <a:latin typeface="Times New Roman" pitchFamily="18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9418857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9F5A96B-D536-4BD1-BFE1-FD6DBF117D8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126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126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C40216D-0A9E-4598-BBBD-B7C39318A82C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13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136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8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28C80B3-281C-47A9-A6F3-980AD41E77D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146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146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1913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913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7EDD166-DF5B-E640-90C2-FE28AE548D5C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9896876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1913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913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7EDD166-DF5B-E640-90C2-FE28AE548D5C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56649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1913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913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7EDD166-DF5B-E640-90C2-FE28AE548D5C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449530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1913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913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7EDD166-DF5B-E640-90C2-FE28AE548D5C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75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796857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979B905-280D-44BD-8E31-AB90F5734834}" type="slidenum">
              <a:rPr kumimoji="0" lang="en-US" alt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en-US">
              <a:latin typeface="Times New Roman" pitchFamily="18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275415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979B905-280D-44BD-8E31-AB90F5734834}" type="slidenum">
              <a:rPr kumimoji="0" lang="en-US" alt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en-US">
              <a:latin typeface="Times New Roman" pitchFamily="18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954761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85DDB2F-C4B9-42E9-A66C-BCA14058EE6E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24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4" y="4410076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16999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85DDB2F-C4B9-42E9-A66C-BCA14058EE6E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24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4" y="4410076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05357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85DDB2F-C4B9-42E9-A66C-BCA14058EE6E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24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4" y="4410076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0490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hyperlink" Target="http://www.db-book.com/" TargetMode="External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hyperlink" Target="http://www.db-book.com/" TargetMode="External"/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hyperlink" Target="http://www.db-book.com/" TargetMode="External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590550"/>
            <a:ext cx="8839200" cy="40386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05F4A72-606B-984B-907B-5BEA9B53E5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570" y="1121"/>
            <a:ext cx="8666629" cy="443198"/>
          </a:xfrm>
          <a:prstGeom prst="rect">
            <a:avLst/>
          </a:prstGeom>
        </p:spPr>
        <p:txBody>
          <a:bodyPr wrap="square" anchor="t"/>
          <a:lstStyle>
            <a:lvl1pPr algn="l">
              <a:lnSpc>
                <a:spcPct val="90000"/>
              </a:lnSpc>
              <a:defRPr sz="3200" b="0">
                <a:solidFill>
                  <a:schemeClr val="bg1"/>
                </a:solidFill>
                <a:latin typeface="Museo For Dell" pitchFamily="2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268763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6F2EBE-FF5F-4F9D-A3C2-A59A92D7809D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7F3CAF-32BF-49A6-93F1-59C9E4B7C95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303116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4389" y="820342"/>
            <a:ext cx="3754437" cy="3677840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1225" y="820342"/>
            <a:ext cx="3754438" cy="3677840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A6D4A7F0-1138-4608-80AA-D0A6F5D41187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852D5F-D37B-4E9D-98AD-511A1ABBD6A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791561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56DFCFB3-6710-4DD2-8404-7E55A930F35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191CCC-CC48-429B-87C9-7123B48E52D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814574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BB431453-8F56-47C4-89BA-3EDF3CD092BA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9D92F0-DB25-4E6B-A10D-A7937AC7A36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224831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4BE8099E-18A5-481A-9697-216087BE067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555C8E-F740-4D28-8DA3-D7B8E0F6F57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446895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7E2C57D-1205-411A-BA90-DF60A810F6DB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BBE5B0-1186-4DAB-9E97-511F15F5C63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976864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9EB6957-06EE-46F8-A450-3DB417A1F8A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91DB2E-7BC4-4C22-ACAE-0B8B3F0C514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084512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5C950AD-734E-45C7-8042-5795FFAD6750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E5E31B-1343-4510-8DCD-65E7B654469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7690918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26250" y="88106"/>
            <a:ext cx="2019300" cy="44100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8350" y="88106"/>
            <a:ext cx="5905500" cy="44100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7A7A2CD-B5B0-4CF6-8038-339B0E99E36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3574B0-C055-4E38-82A9-667A1DF1F8D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3292121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/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  <a:lvl6pPr marL="1714500" indent="0" algn="ctr">
              <a:buNone/>
              <a:defRPr/>
            </a:lvl6pPr>
            <a:lvl7pPr marL="2057400" indent="0" algn="ctr">
              <a:buNone/>
              <a:defRPr/>
            </a:lvl7pPr>
            <a:lvl8pPr marL="2400300" indent="0" algn="ctr">
              <a:buNone/>
              <a:defRPr/>
            </a:lvl8pPr>
            <a:lvl9pPr marL="27432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796C49-4A73-449B-A170-DFFCD45313DF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0D9E99-A0D8-4F2F-B04A-331DF655FEA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7154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 userDrawn="1"/>
        </p:nvSpPr>
        <p:spPr>
          <a:xfrm>
            <a:off x="152400" y="895350"/>
            <a:ext cx="6934200" cy="457200"/>
          </a:xfrm>
          <a:prstGeom prst="rect">
            <a:avLst/>
          </a:prstGeom>
        </p:spPr>
        <p:txBody>
          <a:bodyPr/>
          <a:lstStyle>
            <a:lvl1pPr algn="ctr" defTabSz="457200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-128"/>
                <a:cs typeface="+mj-cs"/>
              </a:defRPr>
            </a:lvl1pPr>
            <a:lvl2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/>
            <a:r>
              <a:rPr lang="en-US" sz="2800" dirty="0">
                <a:solidFill>
                  <a:schemeClr val="bg1"/>
                </a:solidFill>
              </a:rPr>
              <a:t>Click to edit Master title style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FB43658-48CD-764C-86BF-302575415E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570" y="1121"/>
            <a:ext cx="8666629" cy="443198"/>
          </a:xfrm>
          <a:prstGeom prst="rect">
            <a:avLst/>
          </a:prstGeom>
        </p:spPr>
        <p:txBody>
          <a:bodyPr wrap="square" anchor="t"/>
          <a:lstStyle>
            <a:lvl1pPr algn="l">
              <a:lnSpc>
                <a:spcPct val="90000"/>
              </a:lnSpc>
              <a:defRPr sz="3200" b="0">
                <a:solidFill>
                  <a:schemeClr val="bg1"/>
                </a:solidFill>
                <a:latin typeface="Museo For Dell" pitchFamily="2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F6F2A81-D24A-A44F-8915-B9DC7FC2AE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552450"/>
            <a:ext cx="4191000" cy="4038600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D255CA6-4B6D-7842-85B8-A423C0C60A30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606103" y="552450"/>
            <a:ext cx="4191000" cy="4038600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6926432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7">
            <a:extLst>
              <a:ext uri="{FF2B5EF4-FFF2-40B4-BE49-F238E27FC236}">
                <a16:creationId xmlns:a16="http://schemas.microsoft.com/office/drawing/2014/main" id="{A25BB261-D773-4836-B381-7A051175F5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05581" y="4294585"/>
            <a:ext cx="2832827" cy="623248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200" b="1" dirty="0">
                <a:solidFill>
                  <a:srgbClr val="002060"/>
                </a:solidFill>
              </a:rPr>
              <a:t>Database System Concepts, 7</a:t>
            </a:r>
            <a:r>
              <a:rPr lang="en-US" altLang="en-US" sz="1200" b="1" baseline="30000" dirty="0">
                <a:solidFill>
                  <a:srgbClr val="002060"/>
                </a:solidFill>
              </a:rPr>
              <a:t>th</a:t>
            </a:r>
            <a:r>
              <a:rPr lang="en-US" altLang="en-US" sz="1200" b="1" dirty="0">
                <a:solidFill>
                  <a:srgbClr val="002060"/>
                </a:solidFill>
              </a:rPr>
              <a:t> Ed</a:t>
            </a:r>
            <a:r>
              <a:rPr lang="en-US" altLang="en-US" sz="1200" dirty="0">
                <a:solidFill>
                  <a:srgbClr val="002060"/>
                </a:solidFill>
              </a:rPr>
              <a:t>.</a:t>
            </a:r>
          </a:p>
          <a:p>
            <a:pPr algn="ctr">
              <a:spcBef>
                <a:spcPct val="50000"/>
              </a:spcBef>
              <a:defRPr/>
            </a:pPr>
            <a:r>
              <a:rPr lang="en-US" altLang="en-US" sz="900" b="1" dirty="0">
                <a:solidFill>
                  <a:srgbClr val="002060"/>
                </a:solidFill>
              </a:rPr>
              <a:t>©Silberschatz, Korth and Sudarshan</a:t>
            </a:r>
            <a:br>
              <a:rPr lang="en-US" altLang="en-US" sz="900" b="1" dirty="0">
                <a:solidFill>
                  <a:srgbClr val="002060"/>
                </a:solidFill>
              </a:rPr>
            </a:br>
            <a:r>
              <a:rPr lang="en-US" altLang="en-US" sz="900" b="1" dirty="0">
                <a:solidFill>
                  <a:srgbClr val="002060"/>
                </a:solidFill>
              </a:rPr>
              <a:t>See </a:t>
            </a:r>
            <a:r>
              <a:rPr lang="en-US" altLang="en-US" sz="900" b="1" dirty="0">
                <a:solidFill>
                  <a:srgbClr val="002060"/>
                </a:solidFill>
                <a:hlinkClick r:id="rId2"/>
              </a:rPr>
              <a:t>www.db-book.com</a:t>
            </a:r>
            <a:r>
              <a:rPr lang="en-US" altLang="en-US" sz="900" b="1" dirty="0">
                <a:solidFill>
                  <a:srgbClr val="002060"/>
                </a:solidFill>
              </a:rPr>
              <a:t> for conditions on re-use </a:t>
            </a:r>
          </a:p>
        </p:txBody>
      </p:sp>
      <p:sp>
        <p:nvSpPr>
          <p:cNvPr id="5130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714500"/>
            <a:ext cx="7772400" cy="857250"/>
          </a:xfrm>
        </p:spPr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B4760F52-45E1-4E1D-A744-2F2290DE90CC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xfrm>
            <a:off x="6596063" y="4663679"/>
            <a:ext cx="1905000" cy="342900"/>
          </a:xfrm>
        </p:spPr>
        <p:txBody>
          <a:bodyPr/>
          <a:lstStyle>
            <a:lvl1pPr>
              <a:defRPr>
                <a:solidFill>
                  <a:srgbClr val="578963"/>
                </a:solidFill>
              </a:defRPr>
            </a:lvl1pPr>
          </a:lstStyle>
          <a:p>
            <a:pPr>
              <a:defRPr/>
            </a:pPr>
            <a:fld id="{3B69BB99-A72A-4470-971F-83530C443C9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pic>
        <p:nvPicPr>
          <p:cNvPr id="9" name="Picture 8" descr="Cover-6Ed"/>
          <p:cNvPicPr>
            <a:picLocks noChangeAspect="1" noChangeArrowheads="1"/>
          </p:cNvPicPr>
          <p:nvPr userDrawn="1"/>
        </p:nvPicPr>
        <p:blipFill>
          <a:blip r:embed="rId3"/>
          <a:stretch>
            <a:fillRect/>
          </a:stretch>
        </p:blipFill>
        <p:spPr bwMode="auto">
          <a:xfrm>
            <a:off x="13859" y="1"/>
            <a:ext cx="1331269" cy="127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6067789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8351" y="820342"/>
            <a:ext cx="7707313" cy="3677840"/>
          </a:xfrm>
        </p:spPr>
        <p:txBody>
          <a:bodyPr/>
          <a:lstStyle>
            <a:lvl1pPr marL="257175" indent="-257175">
              <a:buSzPct val="110000"/>
              <a:buFont typeface="Wingdings" panose="05000000000000000000" pitchFamily="2" charset="2"/>
              <a:buChar char="§"/>
              <a:defRPr sz="1275"/>
            </a:lvl1pPr>
            <a:lvl2pPr marL="557213" indent="-214313">
              <a:buSzPct val="110000"/>
              <a:buFont typeface="Arial" panose="020B0604020202020204" pitchFamily="34" charset="0"/>
              <a:buChar char="•"/>
              <a:defRPr sz="1275"/>
            </a:lvl2pPr>
            <a:lvl3pPr marL="814388" indent="-171450">
              <a:buFont typeface="Wingdings" panose="05000000000000000000" pitchFamily="2" charset="2"/>
              <a:buChar char="§"/>
              <a:defRPr sz="1275"/>
            </a:lvl3pPr>
            <a:lvl4pPr marL="1071563" indent="-171450">
              <a:buFont typeface="Arial" panose="020B0604020202020204" pitchFamily="34" charset="0"/>
              <a:buChar char="•"/>
              <a:defRPr sz="1275"/>
            </a:lvl4pPr>
            <a:lvl5pPr marL="1328738" indent="-171450">
              <a:buFont typeface="Wingdings" panose="05000000000000000000" pitchFamily="2" charset="2"/>
              <a:buChar char="§"/>
              <a:defRPr sz="1275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5855374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6F2EBE-FF5F-4F9D-A3C2-A59A92D7809D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7F3CAF-32BF-49A6-93F1-59C9E4B7C95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814482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4388" y="820342"/>
            <a:ext cx="3754437" cy="3677840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1226" y="820342"/>
            <a:ext cx="3754438" cy="3677840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A6D4A7F0-1138-4608-80AA-D0A6F5D41187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852D5F-D37B-4E9D-98AD-511A1ABBD6A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9658087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56DFCFB3-6710-4DD2-8404-7E55A930F35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191CCC-CC48-429B-87C9-7123B48E52D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9273319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BB431453-8F56-47C4-89BA-3EDF3CD092BA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9D92F0-DB25-4E6B-A10D-A7937AC7A36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8317982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4BE8099E-18A5-481A-9697-216087BE067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555C8E-F740-4D28-8DA3-D7B8E0F6F57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0677365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7E2C57D-1205-411A-BA90-DF60A810F6DB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BBE5B0-1186-4DAB-9E97-511F15F5C63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0868914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9EB6957-06EE-46F8-A450-3DB417A1F8A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91DB2E-7BC4-4C22-ACAE-0B8B3F0C514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6018366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5C950AD-734E-45C7-8042-5795FFAD6750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E5E31B-1343-4510-8DCD-65E7B654469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229486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3574420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26250" y="88106"/>
            <a:ext cx="2019300" cy="44100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8350" y="88106"/>
            <a:ext cx="5905500" cy="44100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7A7A2CD-B5B0-4CF6-8038-339B0E99E36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3574B0-C055-4E38-82A9-667A1DF1F8D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2564767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/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  <a:lvl6pPr marL="1714500" indent="0" algn="ctr">
              <a:buNone/>
              <a:defRPr/>
            </a:lvl6pPr>
            <a:lvl7pPr marL="2057400" indent="0" algn="ctr">
              <a:buNone/>
              <a:defRPr/>
            </a:lvl7pPr>
            <a:lvl8pPr marL="2400300" indent="0" algn="ctr">
              <a:buNone/>
              <a:defRPr/>
            </a:lvl8pPr>
            <a:lvl9pPr marL="27432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796C49-4A73-449B-A170-DFFCD45313DF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0D9E99-A0D8-4F2F-B04A-331DF655FEA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2363998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7">
            <a:extLst>
              <a:ext uri="{FF2B5EF4-FFF2-40B4-BE49-F238E27FC236}">
                <a16:creationId xmlns:a16="http://schemas.microsoft.com/office/drawing/2014/main" id="{A25BB261-D773-4836-B381-7A051175F5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05581" y="4294585"/>
            <a:ext cx="2832827" cy="623248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200" b="1" dirty="0">
                <a:solidFill>
                  <a:srgbClr val="002060"/>
                </a:solidFill>
              </a:rPr>
              <a:t>Database System Concepts, 7</a:t>
            </a:r>
            <a:r>
              <a:rPr lang="en-US" altLang="en-US" sz="1200" b="1" baseline="30000" dirty="0">
                <a:solidFill>
                  <a:srgbClr val="002060"/>
                </a:solidFill>
              </a:rPr>
              <a:t>th</a:t>
            </a:r>
            <a:r>
              <a:rPr lang="en-US" altLang="en-US" sz="1200" b="1" dirty="0">
                <a:solidFill>
                  <a:srgbClr val="002060"/>
                </a:solidFill>
              </a:rPr>
              <a:t> Ed</a:t>
            </a:r>
            <a:r>
              <a:rPr lang="en-US" altLang="en-US" sz="1200" dirty="0">
                <a:solidFill>
                  <a:srgbClr val="002060"/>
                </a:solidFill>
              </a:rPr>
              <a:t>.</a:t>
            </a:r>
          </a:p>
          <a:p>
            <a:pPr algn="ctr">
              <a:spcBef>
                <a:spcPct val="50000"/>
              </a:spcBef>
              <a:defRPr/>
            </a:pPr>
            <a:r>
              <a:rPr lang="en-US" altLang="en-US" sz="900" b="1" dirty="0">
                <a:solidFill>
                  <a:srgbClr val="002060"/>
                </a:solidFill>
              </a:rPr>
              <a:t>©Silberschatz, Korth and Sudarshan</a:t>
            </a:r>
            <a:br>
              <a:rPr lang="en-US" altLang="en-US" sz="900" b="1" dirty="0">
                <a:solidFill>
                  <a:srgbClr val="002060"/>
                </a:solidFill>
              </a:rPr>
            </a:br>
            <a:r>
              <a:rPr lang="en-US" altLang="en-US" sz="900" b="1" dirty="0">
                <a:solidFill>
                  <a:srgbClr val="002060"/>
                </a:solidFill>
              </a:rPr>
              <a:t>See </a:t>
            </a:r>
            <a:r>
              <a:rPr lang="en-US" altLang="en-US" sz="900" b="1" dirty="0">
                <a:solidFill>
                  <a:srgbClr val="002060"/>
                </a:solidFill>
                <a:hlinkClick r:id="rId2"/>
              </a:rPr>
              <a:t>www.db-book.com</a:t>
            </a:r>
            <a:r>
              <a:rPr lang="en-US" altLang="en-US" sz="900" b="1" dirty="0">
                <a:solidFill>
                  <a:srgbClr val="002060"/>
                </a:solidFill>
              </a:rPr>
              <a:t> for conditions on re-use </a:t>
            </a:r>
          </a:p>
        </p:txBody>
      </p:sp>
      <p:sp>
        <p:nvSpPr>
          <p:cNvPr id="5130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714500"/>
            <a:ext cx="7772400" cy="857250"/>
          </a:xfrm>
        </p:spPr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B4760F52-45E1-4E1D-A744-2F2290DE90CC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xfrm>
            <a:off x="6596063" y="4663679"/>
            <a:ext cx="1905000" cy="342900"/>
          </a:xfrm>
        </p:spPr>
        <p:txBody>
          <a:bodyPr/>
          <a:lstStyle>
            <a:lvl1pPr>
              <a:defRPr>
                <a:solidFill>
                  <a:srgbClr val="578963"/>
                </a:solidFill>
              </a:defRPr>
            </a:lvl1pPr>
          </a:lstStyle>
          <a:p>
            <a:pPr>
              <a:defRPr/>
            </a:pPr>
            <a:fld id="{3B69BB99-A72A-4470-971F-83530C443C9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pic>
        <p:nvPicPr>
          <p:cNvPr id="9" name="Picture 8" descr="Cover-6Ed"/>
          <p:cNvPicPr>
            <a:picLocks noChangeAspect="1" noChangeArrowheads="1"/>
          </p:cNvPicPr>
          <p:nvPr userDrawn="1"/>
        </p:nvPicPr>
        <p:blipFill>
          <a:blip r:embed="rId3"/>
          <a:stretch>
            <a:fillRect/>
          </a:stretch>
        </p:blipFill>
        <p:spPr bwMode="auto">
          <a:xfrm>
            <a:off x="13859" y="0"/>
            <a:ext cx="1331269" cy="127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4827472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8351" y="820342"/>
            <a:ext cx="7707313" cy="3677840"/>
          </a:xfrm>
        </p:spPr>
        <p:txBody>
          <a:bodyPr/>
          <a:lstStyle>
            <a:lvl1pPr marL="257175" indent="-257175">
              <a:buSzPct val="110000"/>
              <a:buFont typeface="Wingdings" panose="05000000000000000000" pitchFamily="2" charset="2"/>
              <a:buChar char="§"/>
              <a:defRPr sz="1275"/>
            </a:lvl1pPr>
            <a:lvl2pPr marL="557213" indent="-214313">
              <a:buSzPct val="110000"/>
              <a:buFont typeface="Arial" panose="020B0604020202020204" pitchFamily="34" charset="0"/>
              <a:buChar char="•"/>
              <a:defRPr sz="1275"/>
            </a:lvl2pPr>
            <a:lvl3pPr marL="814388" indent="-171450">
              <a:buFont typeface="Wingdings" panose="05000000000000000000" pitchFamily="2" charset="2"/>
              <a:buChar char="§"/>
              <a:defRPr sz="1275"/>
            </a:lvl3pPr>
            <a:lvl4pPr marL="1071563" indent="-171450">
              <a:buFont typeface="Arial" panose="020B0604020202020204" pitchFamily="34" charset="0"/>
              <a:buChar char="•"/>
              <a:defRPr sz="1275"/>
            </a:lvl4pPr>
            <a:lvl5pPr marL="1328738" indent="-171450">
              <a:buFont typeface="Wingdings" panose="05000000000000000000" pitchFamily="2" charset="2"/>
              <a:buChar char="§"/>
              <a:defRPr sz="1275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6168824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6F2EBE-FF5F-4F9D-A3C2-A59A92D7809D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7F3CAF-32BF-49A6-93F1-59C9E4B7C95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4552464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4389" y="820342"/>
            <a:ext cx="3754437" cy="3677840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1225" y="820342"/>
            <a:ext cx="3754438" cy="3677840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A6D4A7F0-1138-4608-80AA-D0A6F5D41187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852D5F-D37B-4E9D-98AD-511A1ABBD6A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0602446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56DFCFB3-6710-4DD2-8404-7E55A930F35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191CCC-CC48-429B-87C9-7123B48E52D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3446693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BB431453-8F56-47C4-89BA-3EDF3CD092BA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9D92F0-DB25-4E6B-A10D-A7937AC7A36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9718636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4BE8099E-18A5-481A-9697-216087BE067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555C8E-F740-4D28-8DA3-D7B8E0F6F57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3075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7E2C57D-1205-411A-BA90-DF60A810F6DB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BBE5B0-1186-4DAB-9E97-511F15F5C63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723818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80CC6A0C-5777-6141-8161-40A51E54DA25}" type="datetimeFigureOut">
              <a:rPr lang="en-US" altLang="en-US"/>
              <a:pPr/>
              <a:t>9/27/23</a:t>
            </a:fld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BB1B0572-E7E6-434E-BFB5-5CD3555E83A4}" type="slidenum">
              <a:rPr lang="en-US" altLang="en-US"/>
              <a:pPr/>
              <a:t>‹#›</a:t>
            </a:fld>
            <a:endParaRPr lang="en-US" altLang="en-US">
              <a:solidFill>
                <a:srgbClr val="88A4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825194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9EB6957-06EE-46F8-A450-3DB417A1F8A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91DB2E-7BC4-4C22-ACAE-0B8B3F0C514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5486627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5C950AD-734E-45C7-8042-5795FFAD6750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E5E31B-1343-4510-8DCD-65E7B654469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2270230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26250" y="88106"/>
            <a:ext cx="2019300" cy="44100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8350" y="88106"/>
            <a:ext cx="5905500" cy="44100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7A7A2CD-B5B0-4CF6-8038-339B0E99E36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3574B0-C055-4E38-82A9-667A1DF1F8D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4116873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/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  <a:lvl6pPr marL="1714500" indent="0" algn="ctr">
              <a:buNone/>
              <a:defRPr/>
            </a:lvl6pPr>
            <a:lvl7pPr marL="2057400" indent="0" algn="ctr">
              <a:buNone/>
              <a:defRPr/>
            </a:lvl7pPr>
            <a:lvl8pPr marL="2400300" indent="0" algn="ctr">
              <a:buNone/>
              <a:defRPr/>
            </a:lvl8pPr>
            <a:lvl9pPr marL="27432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796C49-4A73-449B-A170-DFFCD45313DF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0D9E99-A0D8-4F2F-B04A-331DF655FEA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2220656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590550"/>
            <a:ext cx="8839200" cy="40386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05F4A72-606B-984B-907B-5BEA9B53E5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570" y="1121"/>
            <a:ext cx="8666629" cy="443198"/>
          </a:xfrm>
          <a:prstGeom prst="rect">
            <a:avLst/>
          </a:prstGeom>
        </p:spPr>
        <p:txBody>
          <a:bodyPr wrap="square" anchor="t"/>
          <a:lstStyle>
            <a:lvl1pPr algn="l">
              <a:lnSpc>
                <a:spcPct val="90000"/>
              </a:lnSpc>
              <a:defRPr sz="3200" b="0">
                <a:solidFill>
                  <a:schemeClr val="bg1"/>
                </a:solidFill>
                <a:latin typeface="Museo For Dell" pitchFamily="2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281002940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 userDrawn="1"/>
        </p:nvSpPr>
        <p:spPr>
          <a:xfrm>
            <a:off x="152400" y="895350"/>
            <a:ext cx="6934200" cy="457200"/>
          </a:xfrm>
          <a:prstGeom prst="rect">
            <a:avLst/>
          </a:prstGeom>
        </p:spPr>
        <p:txBody>
          <a:bodyPr/>
          <a:lstStyle>
            <a:lvl1pPr algn="ctr" defTabSz="457200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-128"/>
                <a:cs typeface="+mj-cs"/>
              </a:defRPr>
            </a:lvl1pPr>
            <a:lvl2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/>
            <a:r>
              <a:rPr lang="en-US" sz="2800" dirty="0">
                <a:solidFill>
                  <a:schemeClr val="bg1"/>
                </a:solidFill>
              </a:rPr>
              <a:t>Click to edit Master title style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FB43658-48CD-764C-86BF-302575415E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570" y="1121"/>
            <a:ext cx="8666629" cy="443198"/>
          </a:xfrm>
          <a:prstGeom prst="rect">
            <a:avLst/>
          </a:prstGeom>
        </p:spPr>
        <p:txBody>
          <a:bodyPr wrap="square" anchor="t"/>
          <a:lstStyle>
            <a:lvl1pPr algn="l">
              <a:lnSpc>
                <a:spcPct val="90000"/>
              </a:lnSpc>
              <a:defRPr sz="3200" b="0">
                <a:solidFill>
                  <a:schemeClr val="bg1"/>
                </a:solidFill>
                <a:latin typeface="Museo For Dell" pitchFamily="2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F6F2A81-D24A-A44F-8915-B9DC7FC2AE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552450"/>
            <a:ext cx="4191000" cy="4038600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D255CA6-4B6D-7842-85B8-A423C0C60A30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606103" y="552450"/>
            <a:ext cx="4191000" cy="4038600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4324640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6101897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80CC6A0C-5777-6141-8161-40A51E54DA25}" type="datetimeFigureOut">
              <a:rPr lang="en-US" altLang="en-US"/>
              <a:pPr/>
              <a:t>9/27/23</a:t>
            </a:fld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BB1B0572-E7E6-434E-BFB5-5CD3555E83A4}" type="slidenum">
              <a:rPr lang="en-US" altLang="en-US"/>
              <a:pPr/>
              <a:t>‹#›</a:t>
            </a:fld>
            <a:endParaRPr lang="en-US" altLang="en-US">
              <a:solidFill>
                <a:srgbClr val="88A4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737832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01FA5FD1-732F-9047-B0F4-603D0EAC5CB0}" type="datetimeFigureOut">
              <a:rPr lang="en-US" altLang="en-US"/>
              <a:pPr/>
              <a:t>9/27/23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3DBB9D51-EA15-824B-AFBA-C5CFF763538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1404807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D56D54B9-89B7-A248-9210-3C9346164D0F}" type="datetimeFigureOut">
              <a:rPr lang="en-US" altLang="en-US"/>
              <a:pPr/>
              <a:t>9/27/23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B5559CE1-75A0-2043-A1BB-26E32B46DEB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944788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01FA5FD1-732F-9047-B0F4-603D0EAC5CB0}" type="datetimeFigureOut">
              <a:rPr lang="en-US" altLang="en-US"/>
              <a:pPr/>
              <a:t>9/27/23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3DBB9D51-EA15-824B-AFBA-C5CFF763538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08703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EBE5339B-726A-CF41-B4A0-6109F9D8F0EB}" type="datetimeFigureOut">
              <a:rPr lang="en-US" altLang="en-US"/>
              <a:pPr/>
              <a:t>9/27/23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D5ED28FB-5F5E-B441-A1E3-774C424C6E3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0900174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7BBC359C-8B98-904F-955B-7B675E601B13}" type="datetimeFigureOut">
              <a:rPr lang="en-US" altLang="en-US"/>
              <a:pPr/>
              <a:t>9/27/23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D9A8E8E7-A6E1-1A4E-BFDF-C30BFEC4FA6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159793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D56D54B9-89B7-A248-9210-3C9346164D0F}" type="datetimeFigureOut">
              <a:rPr lang="en-US" altLang="en-US"/>
              <a:pPr/>
              <a:t>9/27/23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B5559CE1-75A0-2043-A1BB-26E32B46DEB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562204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EBE5339B-726A-CF41-B4A0-6109F9D8F0EB}" type="datetimeFigureOut">
              <a:rPr lang="en-US" altLang="en-US"/>
              <a:pPr/>
              <a:t>9/27/23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D5ED28FB-5F5E-B441-A1E3-774C424C6E3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33984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7">
            <a:extLst>
              <a:ext uri="{FF2B5EF4-FFF2-40B4-BE49-F238E27FC236}">
                <a16:creationId xmlns:a16="http://schemas.microsoft.com/office/drawing/2014/main" id="{A25BB261-D773-4836-B381-7A051175F5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05581" y="4294585"/>
            <a:ext cx="2832827" cy="623248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200" b="1" dirty="0">
                <a:solidFill>
                  <a:srgbClr val="002060"/>
                </a:solidFill>
              </a:rPr>
              <a:t>Database System Concepts, 7</a:t>
            </a:r>
            <a:r>
              <a:rPr lang="en-US" altLang="en-US" sz="1200" b="1" baseline="30000" dirty="0">
                <a:solidFill>
                  <a:srgbClr val="002060"/>
                </a:solidFill>
              </a:rPr>
              <a:t>th</a:t>
            </a:r>
            <a:r>
              <a:rPr lang="en-US" altLang="en-US" sz="1200" b="1" dirty="0">
                <a:solidFill>
                  <a:srgbClr val="002060"/>
                </a:solidFill>
              </a:rPr>
              <a:t> Ed</a:t>
            </a:r>
            <a:r>
              <a:rPr lang="en-US" altLang="en-US" sz="1200" dirty="0">
                <a:solidFill>
                  <a:srgbClr val="002060"/>
                </a:solidFill>
              </a:rPr>
              <a:t>.</a:t>
            </a:r>
          </a:p>
          <a:p>
            <a:pPr algn="ctr">
              <a:spcBef>
                <a:spcPct val="50000"/>
              </a:spcBef>
              <a:defRPr/>
            </a:pPr>
            <a:r>
              <a:rPr lang="en-US" altLang="en-US" sz="900" b="1" dirty="0">
                <a:solidFill>
                  <a:srgbClr val="002060"/>
                </a:solidFill>
              </a:rPr>
              <a:t>©Silberschatz, Korth and Sudarshan</a:t>
            </a:r>
            <a:br>
              <a:rPr lang="en-US" altLang="en-US" sz="900" b="1" dirty="0">
                <a:solidFill>
                  <a:srgbClr val="002060"/>
                </a:solidFill>
              </a:rPr>
            </a:br>
            <a:r>
              <a:rPr lang="en-US" altLang="en-US" sz="900" b="1" dirty="0">
                <a:solidFill>
                  <a:srgbClr val="002060"/>
                </a:solidFill>
              </a:rPr>
              <a:t>See </a:t>
            </a:r>
            <a:r>
              <a:rPr lang="en-US" altLang="en-US" sz="900" b="1" dirty="0">
                <a:solidFill>
                  <a:srgbClr val="002060"/>
                </a:solidFill>
                <a:hlinkClick r:id="rId2"/>
              </a:rPr>
              <a:t>www.db-book.com</a:t>
            </a:r>
            <a:r>
              <a:rPr lang="en-US" altLang="en-US" sz="900" b="1" dirty="0">
                <a:solidFill>
                  <a:srgbClr val="002060"/>
                </a:solidFill>
              </a:rPr>
              <a:t> for conditions on re-use </a:t>
            </a:r>
          </a:p>
        </p:txBody>
      </p:sp>
      <p:sp>
        <p:nvSpPr>
          <p:cNvPr id="5130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714500"/>
            <a:ext cx="7772400" cy="857250"/>
          </a:xfrm>
        </p:spPr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B4760F52-45E1-4E1D-A744-2F2290DE90CC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xfrm>
            <a:off x="6596063" y="4663679"/>
            <a:ext cx="1905000" cy="342900"/>
          </a:xfrm>
        </p:spPr>
        <p:txBody>
          <a:bodyPr/>
          <a:lstStyle>
            <a:lvl1pPr>
              <a:defRPr>
                <a:solidFill>
                  <a:srgbClr val="578963"/>
                </a:solidFill>
              </a:defRPr>
            </a:lvl1pPr>
          </a:lstStyle>
          <a:p>
            <a:pPr>
              <a:defRPr/>
            </a:pPr>
            <a:fld id="{3B69BB99-A72A-4470-971F-83530C443C9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pic>
        <p:nvPicPr>
          <p:cNvPr id="9" name="Picture 8" descr="Cover-6Ed"/>
          <p:cNvPicPr>
            <a:picLocks noChangeAspect="1" noChangeArrowheads="1"/>
          </p:cNvPicPr>
          <p:nvPr userDrawn="1"/>
        </p:nvPicPr>
        <p:blipFill>
          <a:blip r:embed="rId3"/>
          <a:stretch>
            <a:fillRect/>
          </a:stretch>
        </p:blipFill>
        <p:spPr bwMode="auto">
          <a:xfrm>
            <a:off x="13859" y="0"/>
            <a:ext cx="1331269" cy="127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222477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8351" y="820342"/>
            <a:ext cx="7707313" cy="3677840"/>
          </a:xfrm>
        </p:spPr>
        <p:txBody>
          <a:bodyPr/>
          <a:lstStyle>
            <a:lvl1pPr marL="257175" indent="-257175">
              <a:buSzPct val="110000"/>
              <a:buFont typeface="Wingdings" panose="05000000000000000000" pitchFamily="2" charset="2"/>
              <a:buChar char="§"/>
              <a:defRPr sz="1275"/>
            </a:lvl1pPr>
            <a:lvl2pPr marL="557213" indent="-214313">
              <a:buSzPct val="110000"/>
              <a:buFont typeface="Arial" panose="020B0604020202020204" pitchFamily="34" charset="0"/>
              <a:buChar char="•"/>
              <a:defRPr sz="1275"/>
            </a:lvl2pPr>
            <a:lvl3pPr marL="814388" indent="-171450">
              <a:buFont typeface="Wingdings" panose="05000000000000000000" pitchFamily="2" charset="2"/>
              <a:buChar char="§"/>
              <a:defRPr sz="1275"/>
            </a:lvl3pPr>
            <a:lvl4pPr marL="1071563" indent="-171450">
              <a:buFont typeface="Arial" panose="020B0604020202020204" pitchFamily="34" charset="0"/>
              <a:buChar char="•"/>
              <a:defRPr sz="1275"/>
            </a:lvl4pPr>
            <a:lvl5pPr marL="1328738" indent="-171450">
              <a:buFont typeface="Wingdings" panose="05000000000000000000" pitchFamily="2" charset="2"/>
              <a:buChar char="§"/>
              <a:defRPr sz="1275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13598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emf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19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2.xml"/><Relationship Id="rId10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Relationship Id="rId14" Type="http://schemas.openxmlformats.org/officeDocument/2006/relationships/image" Target="../media/image2.jpe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31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29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4" Type="http://schemas.openxmlformats.org/officeDocument/2006/relationships/image" Target="../media/image2.jpe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9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4.xml"/><Relationship Id="rId7" Type="http://schemas.openxmlformats.org/officeDocument/2006/relationships/slideLayout" Target="../slideLayouts/slideLayout38.xml"/><Relationship Id="rId12" Type="http://schemas.openxmlformats.org/officeDocument/2006/relationships/slideLayout" Target="../slideLayouts/slideLayout43.xml"/><Relationship Id="rId2" Type="http://schemas.openxmlformats.org/officeDocument/2006/relationships/slideLayout" Target="../slideLayouts/slideLayout33.xml"/><Relationship Id="rId1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7.xml"/><Relationship Id="rId11" Type="http://schemas.openxmlformats.org/officeDocument/2006/relationships/slideLayout" Target="../slideLayouts/slideLayout42.xml"/><Relationship Id="rId5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41.xml"/><Relationship Id="rId4" Type="http://schemas.openxmlformats.org/officeDocument/2006/relationships/slideLayout" Target="../slideLayouts/slideLayout35.xml"/><Relationship Id="rId9" Type="http://schemas.openxmlformats.org/officeDocument/2006/relationships/slideLayout" Target="../slideLayouts/slideLayout40.xml"/><Relationship Id="rId14" Type="http://schemas.openxmlformats.org/officeDocument/2006/relationships/image" Target="../media/image2.jpe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1.xml"/><Relationship Id="rId3" Type="http://schemas.openxmlformats.org/officeDocument/2006/relationships/slideLayout" Target="../slideLayouts/slideLayout46.xml"/><Relationship Id="rId7" Type="http://schemas.openxmlformats.org/officeDocument/2006/relationships/slideLayout" Target="../slideLayouts/slideLayout50.xml"/><Relationship Id="rId2" Type="http://schemas.openxmlformats.org/officeDocument/2006/relationships/slideLayout" Target="../slideLayouts/slideLayout45.xml"/><Relationship Id="rId1" Type="http://schemas.openxmlformats.org/officeDocument/2006/relationships/slideLayout" Target="../slideLayouts/slideLayout44.xml"/><Relationship Id="rId6" Type="http://schemas.openxmlformats.org/officeDocument/2006/relationships/slideLayout" Target="../slideLayouts/slideLayout49.xml"/><Relationship Id="rId5" Type="http://schemas.openxmlformats.org/officeDocument/2006/relationships/slideLayout" Target="../slideLayouts/slideLayout48.xml"/><Relationship Id="rId10" Type="http://schemas.openxmlformats.org/officeDocument/2006/relationships/image" Target="../media/image1.emf"/><Relationship Id="rId4" Type="http://schemas.openxmlformats.org/officeDocument/2006/relationships/slideLayout" Target="../slideLayouts/slideLayout47.xml"/><Relationship Id="rId9" Type="http://schemas.openxmlformats.org/officeDocument/2006/relationships/theme" Target="../theme/theme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rrowheads="1"/>
          </p:cNvSpPr>
          <p:nvPr userDrawn="1"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sp>
        <p:nvSpPr>
          <p:cNvPr id="9" name="TextBox 11"/>
          <p:cNvSpPr txBox="1">
            <a:spLocks noChangeArrowheads="1"/>
          </p:cNvSpPr>
          <p:nvPr userDrawn="1"/>
        </p:nvSpPr>
        <p:spPr bwMode="auto">
          <a:xfrm>
            <a:off x="255588" y="4781550"/>
            <a:ext cx="6781800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EE15EB3-3077-C740-8089-CCA1B2033312}" type="slidenum">
              <a:rPr lang="en-US" altLang="en-US" sz="900" b="1">
                <a:solidFill>
                  <a:schemeClr val="bg1"/>
                </a:solidFill>
              </a:rPr>
              <a:pPr marL="0" marR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lang="en-US" altLang="en-US" sz="900" b="1" dirty="0">
                <a:solidFill>
                  <a:schemeClr val="bg1"/>
                </a:solidFill>
              </a:rPr>
              <a:t> </a:t>
            </a:r>
            <a:r>
              <a:rPr lang="en-US" altLang="en-US" sz="900" dirty="0">
                <a:solidFill>
                  <a:schemeClr val="bg1"/>
                </a:solidFill>
              </a:rPr>
              <a:t>|</a:t>
            </a:r>
            <a:r>
              <a:rPr lang="en-US" altLang="en-US" sz="900" b="1" dirty="0">
                <a:solidFill>
                  <a:schemeClr val="bg1"/>
                </a:solidFill>
              </a:rPr>
              <a:t> Introduction to Databases (F23): </a:t>
            </a:r>
            <a:r>
              <a:rPr lang="en-US" altLang="en-US" sz="900" i="1" dirty="0">
                <a:solidFill>
                  <a:schemeClr val="bg1"/>
                </a:solidFill>
              </a:rPr>
              <a:t>Lecture 4: ER, Relational, SQL (III), Applications </a:t>
            </a:r>
            <a:r>
              <a:rPr lang="en-US" altLang="en-US" sz="900" i="1" baseline="0" dirty="0">
                <a:solidFill>
                  <a:schemeClr val="bg1"/>
                </a:solidFill>
              </a:rPr>
              <a:t>		</a:t>
            </a:r>
            <a:r>
              <a:rPr lang="de-DE" altLang="en-US" sz="900" i="1" dirty="0">
                <a:solidFill>
                  <a:schemeClr val="bg1"/>
                </a:solidFill>
              </a:rPr>
              <a:t>© Donald F. Ferguson, 2023</a:t>
            </a:r>
            <a:endParaRPr lang="en-US" altLang="en-US" sz="900" i="1" dirty="0">
              <a:solidFill>
                <a:schemeClr val="bg1"/>
              </a:solidFill>
            </a:endParaRPr>
          </a:p>
        </p:txBody>
      </p:sp>
      <p:pic>
        <p:nvPicPr>
          <p:cNvPr id="12" name="Picture 10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tangle 13"/>
          <p:cNvSpPr>
            <a:spLocks noChangeArrowheads="1"/>
          </p:cNvSpPr>
          <p:nvPr userDrawn="1"/>
        </p:nvSpPr>
        <p:spPr bwMode="auto">
          <a:xfrm>
            <a:off x="0" y="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93469" r:id="rId1"/>
    <p:sldLayoutId id="2147493474" r:id="rId2"/>
    <p:sldLayoutId id="2147493586" r:id="rId3"/>
    <p:sldLayoutId id="2147493478" r:id="rId4"/>
    <p:sldLayoutId id="2147493475" r:id="rId5"/>
    <p:sldLayoutId id="2147493476" r:id="rId6"/>
    <p:sldLayoutId id="2147493477" r:id="rId7"/>
  </p:sldLayoutIdLst>
  <p:txStyles>
    <p:titleStyle>
      <a:lvl1pPr algn="ctr" defTabSz="457200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-128"/>
          <a:cs typeface="+mj-cs"/>
        </a:defRPr>
      </a:lvl1pPr>
      <a:lvl2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2pPr>
      <a:lvl3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3pPr>
      <a:lvl4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4pPr>
      <a:lvl5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9pPr>
    </p:titleStyle>
    <p:bodyStyle>
      <a:lvl1pPr marL="342900" indent="-342900" algn="l" defTabSz="457200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charset="-128"/>
          <a:cs typeface="+mn-cs"/>
        </a:defRPr>
      </a:lvl1pPr>
      <a:lvl2pPr marL="742950" indent="-285750" algn="l" defTabSz="457200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ＭＳ Ｐゴシック" charset="-128"/>
          <a:cs typeface="+mn-cs"/>
        </a:defRPr>
      </a:lvl2pPr>
      <a:lvl3pPr marL="11430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charset="-128"/>
          <a:cs typeface="+mn-cs"/>
        </a:defRPr>
      </a:lvl3pPr>
      <a:lvl4pPr marL="16002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4pPr>
      <a:lvl5pPr marL="20574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56112478-D9B7-4D0D-ADE5-62D5EFAAFBB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768351" y="820342"/>
            <a:ext cx="7707313" cy="36778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512003" name="Rectangle 3">
            <a:extLst>
              <a:ext uri="{FF2B5EF4-FFF2-40B4-BE49-F238E27FC236}">
                <a16:creationId xmlns:a16="http://schemas.microsoft.com/office/drawing/2014/main" id="{D2EB5033-CF44-472B-B77D-FAA18581E631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4800600"/>
            <a:ext cx="19050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050">
                <a:solidFill>
                  <a:srgbClr val="002060"/>
                </a:solidFill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8BECA7E0-09BC-41D3-BD93-B7E81A2ACCB7}" type="slidenum">
              <a:rPr lang="en-US" altLang="en-US" smtClean="0"/>
              <a:pPr>
                <a:defRPr/>
              </a:pPr>
              <a:t>‹#›</a:t>
            </a:fld>
            <a:endParaRPr lang="en-US" altLang="en-US" dirty="0"/>
          </a:p>
        </p:txBody>
      </p:sp>
      <p:sp>
        <p:nvSpPr>
          <p:cNvPr id="1028" name="Text Box 4">
            <a:extLst>
              <a:ext uri="{FF2B5EF4-FFF2-40B4-BE49-F238E27FC236}">
                <a16:creationId xmlns:a16="http://schemas.microsoft.com/office/drawing/2014/main" id="{D0CFC8B2-2C6C-4CA4-9AFC-14298F0DD4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25878" y="4960144"/>
            <a:ext cx="1854995" cy="207749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750" b="1" dirty="0">
                <a:solidFill>
                  <a:srgbClr val="002060"/>
                </a:solidFill>
              </a:rPr>
              <a:t>©Silberschatz, Korth and Sudarshan</a:t>
            </a:r>
          </a:p>
        </p:txBody>
      </p:sp>
      <p:sp>
        <p:nvSpPr>
          <p:cNvPr id="512005" name="Text Box 5">
            <a:extLst>
              <a:ext uri="{FF2B5EF4-FFF2-40B4-BE49-F238E27FC236}">
                <a16:creationId xmlns:a16="http://schemas.microsoft.com/office/drawing/2014/main" id="{ED25C836-0663-424A-84A7-5AB80342286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12846" y="4960144"/>
            <a:ext cx="381835" cy="2077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750" b="1" dirty="0">
                <a:solidFill>
                  <a:srgbClr val="002060"/>
                </a:solidFill>
              </a:rPr>
              <a:t>3.</a:t>
            </a:r>
            <a:fld id="{669DE52E-05EC-4487-BE79-3F9A6A9F8797}" type="slidenum">
              <a:rPr lang="en-US" altLang="en-US" sz="750" b="1" smtClean="0">
                <a:solidFill>
                  <a:srgbClr val="002060"/>
                </a:solidFill>
              </a:rPr>
              <a:pPr algn="ctr">
                <a:spcBef>
                  <a:spcPct val="50000"/>
                </a:spcBef>
                <a:defRPr/>
              </a:pPr>
              <a:t>‹#›</a:t>
            </a:fld>
            <a:endParaRPr lang="en-US" altLang="en-US" sz="750" b="1" dirty="0">
              <a:solidFill>
                <a:srgbClr val="002060"/>
              </a:solidFill>
            </a:endParaRPr>
          </a:p>
        </p:txBody>
      </p:sp>
      <p:sp>
        <p:nvSpPr>
          <p:cNvPr id="512006" name="Rectangle 6">
            <a:extLst>
              <a:ext uri="{FF2B5EF4-FFF2-40B4-BE49-F238E27FC236}">
                <a16:creationId xmlns:a16="http://schemas.microsoft.com/office/drawing/2014/main" id="{BFAC4B4C-D3C2-4A14-871E-CC7D45F0769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768350" y="88106"/>
            <a:ext cx="8077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31" name="Text Box 7">
            <a:extLst>
              <a:ext uri="{FF2B5EF4-FFF2-40B4-BE49-F238E27FC236}">
                <a16:creationId xmlns:a16="http://schemas.microsoft.com/office/drawing/2014/main" id="{5472E9A1-C06F-4393-872E-7F8100F916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960144"/>
            <a:ext cx="1996059" cy="207749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sz="750" b="1" dirty="0">
                <a:solidFill>
                  <a:srgbClr val="002060"/>
                </a:solidFill>
              </a:rPr>
              <a:t>Database System Concepts - 7</a:t>
            </a:r>
            <a:r>
              <a:rPr lang="en-US" sz="750" b="1" baseline="30000" dirty="0">
                <a:solidFill>
                  <a:srgbClr val="002060"/>
                </a:solidFill>
              </a:rPr>
              <a:t>th</a:t>
            </a:r>
            <a:r>
              <a:rPr lang="en-US" sz="750" b="1" dirty="0">
                <a:solidFill>
                  <a:srgbClr val="002060"/>
                </a:solidFill>
              </a:rPr>
              <a:t> Edition</a:t>
            </a:r>
          </a:p>
        </p:txBody>
      </p:sp>
      <p:sp>
        <p:nvSpPr>
          <p:cNvPr id="1032" name="Freeform 8">
            <a:extLst>
              <a:ext uri="{FF2B5EF4-FFF2-40B4-BE49-F238E27FC236}">
                <a16:creationId xmlns:a16="http://schemas.microsoft.com/office/drawing/2014/main" id="{0362D880-06BD-4D02-876C-3226AC8E6F10}"/>
              </a:ext>
            </a:extLst>
          </p:cNvPr>
          <p:cNvSpPr>
            <a:spLocks/>
          </p:cNvSpPr>
          <p:nvPr/>
        </p:nvSpPr>
        <p:spPr bwMode="auto">
          <a:xfrm>
            <a:off x="8916988" y="4083844"/>
            <a:ext cx="227012" cy="35719"/>
          </a:xfrm>
          <a:custGeom>
            <a:avLst/>
            <a:gdLst>
              <a:gd name="T0" fmla="*/ 0 w 285"/>
              <a:gd name="T1" fmla="*/ 2147483646 h 61"/>
              <a:gd name="T2" fmla="*/ 2147483646 w 285"/>
              <a:gd name="T3" fmla="*/ 2147483646 h 61"/>
              <a:gd name="T4" fmla="*/ 2147483646 w 285"/>
              <a:gd name="T5" fmla="*/ 2147483646 h 61"/>
              <a:gd name="T6" fmla="*/ 2147483646 w 285"/>
              <a:gd name="T7" fmla="*/ 2147483646 h 61"/>
              <a:gd name="T8" fmla="*/ 2147483646 w 285"/>
              <a:gd name="T9" fmla="*/ 2147483646 h 61"/>
              <a:gd name="T10" fmla="*/ 2147483646 w 285"/>
              <a:gd name="T11" fmla="*/ 2147483646 h 61"/>
              <a:gd name="T12" fmla="*/ 2147483646 w 285"/>
              <a:gd name="T13" fmla="*/ 2147483646 h 61"/>
              <a:gd name="T14" fmla="*/ 2147483646 w 285"/>
              <a:gd name="T15" fmla="*/ 2147483646 h 61"/>
              <a:gd name="T16" fmla="*/ 2147483646 w 285"/>
              <a:gd name="T17" fmla="*/ 0 h 61"/>
              <a:gd name="T18" fmla="*/ 2147483646 w 285"/>
              <a:gd name="T19" fmla="*/ 0 h 61"/>
              <a:gd name="T20" fmla="*/ 2147483646 w 285"/>
              <a:gd name="T21" fmla="*/ 0 h 61"/>
              <a:gd name="T22" fmla="*/ 2147483646 w 285"/>
              <a:gd name="T23" fmla="*/ 0 h 61"/>
              <a:gd name="T24" fmla="*/ 2147483646 w 285"/>
              <a:gd name="T25" fmla="*/ 2147483646 h 61"/>
              <a:gd name="T26" fmla="*/ 2147483646 w 285"/>
              <a:gd name="T27" fmla="*/ 2147483646 h 61"/>
              <a:gd name="T28" fmla="*/ 2147483646 w 285"/>
              <a:gd name="T29" fmla="*/ 2147483646 h 61"/>
              <a:gd name="T30" fmla="*/ 2147483646 w 285"/>
              <a:gd name="T31" fmla="*/ 2147483646 h 61"/>
              <a:gd name="T32" fmla="*/ 2147483646 w 285"/>
              <a:gd name="T33" fmla="*/ 2147483646 h 61"/>
              <a:gd name="T34" fmla="*/ 2147483646 w 285"/>
              <a:gd name="T35" fmla="*/ 2147483646 h 61"/>
              <a:gd name="T36" fmla="*/ 2147483646 w 285"/>
              <a:gd name="T37" fmla="*/ 2147483646 h 61"/>
              <a:gd name="T38" fmla="*/ 2147483646 w 285"/>
              <a:gd name="T39" fmla="*/ 2147483646 h 61"/>
              <a:gd name="T40" fmla="*/ 2147483646 w 285"/>
              <a:gd name="T41" fmla="*/ 2147483646 h 61"/>
              <a:gd name="T42" fmla="*/ 2147483646 w 285"/>
              <a:gd name="T43" fmla="*/ 2147483646 h 61"/>
              <a:gd name="T44" fmla="*/ 2147483646 w 285"/>
              <a:gd name="T45" fmla="*/ 2147483646 h 61"/>
              <a:gd name="T46" fmla="*/ 2147483646 w 285"/>
              <a:gd name="T47" fmla="*/ 2147483646 h 61"/>
              <a:gd name="T48" fmla="*/ 2147483646 w 285"/>
              <a:gd name="T49" fmla="*/ 2147483646 h 61"/>
              <a:gd name="T50" fmla="*/ 2147483646 w 285"/>
              <a:gd name="T51" fmla="*/ 2147483646 h 61"/>
              <a:gd name="T52" fmla="*/ 2147483646 w 285"/>
              <a:gd name="T53" fmla="*/ 2147483646 h 61"/>
              <a:gd name="T54" fmla="*/ 2147483646 w 285"/>
              <a:gd name="T55" fmla="*/ 2147483646 h 61"/>
              <a:gd name="T56" fmla="*/ 2147483646 w 285"/>
              <a:gd name="T57" fmla="*/ 2147483646 h 61"/>
              <a:gd name="T58" fmla="*/ 2147483646 w 285"/>
              <a:gd name="T59" fmla="*/ 2147483646 h 61"/>
              <a:gd name="T60" fmla="*/ 2147483646 w 285"/>
              <a:gd name="T61" fmla="*/ 2147483646 h 61"/>
              <a:gd name="T62" fmla="*/ 2147483646 w 285"/>
              <a:gd name="T63" fmla="*/ 2147483646 h 61"/>
              <a:gd name="T64" fmla="*/ 2147483646 w 285"/>
              <a:gd name="T65" fmla="*/ 2147483646 h 61"/>
              <a:gd name="T66" fmla="*/ 2147483646 w 285"/>
              <a:gd name="T67" fmla="*/ 2147483646 h 61"/>
              <a:gd name="T68" fmla="*/ 2147483646 w 285"/>
              <a:gd name="T69" fmla="*/ 2147483646 h 61"/>
              <a:gd name="T70" fmla="*/ 2147483646 w 285"/>
              <a:gd name="T71" fmla="*/ 2147483646 h 61"/>
              <a:gd name="T72" fmla="*/ 2147483646 w 285"/>
              <a:gd name="T73" fmla="*/ 2147483646 h 61"/>
              <a:gd name="T74" fmla="*/ 2147483646 w 285"/>
              <a:gd name="T75" fmla="*/ 2147483646 h 61"/>
              <a:gd name="T76" fmla="*/ 2147483646 w 285"/>
              <a:gd name="T77" fmla="*/ 2147483646 h 61"/>
              <a:gd name="T78" fmla="*/ 2147483646 w 285"/>
              <a:gd name="T79" fmla="*/ 2147483646 h 61"/>
              <a:gd name="T80" fmla="*/ 2147483646 w 285"/>
              <a:gd name="T81" fmla="*/ 2147483646 h 61"/>
              <a:gd name="T82" fmla="*/ 2147483646 w 285"/>
              <a:gd name="T83" fmla="*/ 2147483646 h 61"/>
              <a:gd name="T84" fmla="*/ 2147483646 w 285"/>
              <a:gd name="T85" fmla="*/ 2147483646 h 61"/>
              <a:gd name="T86" fmla="*/ 2147483646 w 285"/>
              <a:gd name="T87" fmla="*/ 2147483646 h 61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285" h="61">
                <a:moveTo>
                  <a:pt x="2" y="61"/>
                </a:moveTo>
                <a:lnTo>
                  <a:pt x="0" y="59"/>
                </a:lnTo>
                <a:lnTo>
                  <a:pt x="0" y="55"/>
                </a:lnTo>
                <a:lnTo>
                  <a:pt x="2" y="48"/>
                </a:lnTo>
                <a:lnTo>
                  <a:pt x="5" y="40"/>
                </a:lnTo>
                <a:lnTo>
                  <a:pt x="9" y="34"/>
                </a:lnTo>
                <a:lnTo>
                  <a:pt x="13" y="31"/>
                </a:lnTo>
                <a:lnTo>
                  <a:pt x="17" y="25"/>
                </a:lnTo>
                <a:lnTo>
                  <a:pt x="24" y="21"/>
                </a:lnTo>
                <a:lnTo>
                  <a:pt x="30" y="17"/>
                </a:lnTo>
                <a:lnTo>
                  <a:pt x="40" y="13"/>
                </a:lnTo>
                <a:lnTo>
                  <a:pt x="45" y="10"/>
                </a:lnTo>
                <a:lnTo>
                  <a:pt x="51" y="8"/>
                </a:lnTo>
                <a:lnTo>
                  <a:pt x="57" y="6"/>
                </a:lnTo>
                <a:lnTo>
                  <a:pt x="64" y="6"/>
                </a:lnTo>
                <a:lnTo>
                  <a:pt x="70" y="2"/>
                </a:lnTo>
                <a:lnTo>
                  <a:pt x="78" y="2"/>
                </a:lnTo>
                <a:lnTo>
                  <a:pt x="85" y="0"/>
                </a:lnTo>
                <a:lnTo>
                  <a:pt x="93" y="0"/>
                </a:lnTo>
                <a:lnTo>
                  <a:pt x="100" y="0"/>
                </a:lnTo>
                <a:lnTo>
                  <a:pt x="110" y="0"/>
                </a:lnTo>
                <a:lnTo>
                  <a:pt x="118" y="0"/>
                </a:lnTo>
                <a:lnTo>
                  <a:pt x="129" y="0"/>
                </a:lnTo>
                <a:lnTo>
                  <a:pt x="137" y="0"/>
                </a:lnTo>
                <a:lnTo>
                  <a:pt x="146" y="2"/>
                </a:lnTo>
                <a:lnTo>
                  <a:pt x="154" y="2"/>
                </a:lnTo>
                <a:lnTo>
                  <a:pt x="163" y="4"/>
                </a:lnTo>
                <a:lnTo>
                  <a:pt x="173" y="6"/>
                </a:lnTo>
                <a:lnTo>
                  <a:pt x="182" y="8"/>
                </a:lnTo>
                <a:lnTo>
                  <a:pt x="192" y="8"/>
                </a:lnTo>
                <a:lnTo>
                  <a:pt x="201" y="12"/>
                </a:lnTo>
                <a:lnTo>
                  <a:pt x="209" y="12"/>
                </a:lnTo>
                <a:lnTo>
                  <a:pt x="216" y="13"/>
                </a:lnTo>
                <a:lnTo>
                  <a:pt x="224" y="15"/>
                </a:lnTo>
                <a:lnTo>
                  <a:pt x="234" y="17"/>
                </a:lnTo>
                <a:lnTo>
                  <a:pt x="239" y="19"/>
                </a:lnTo>
                <a:lnTo>
                  <a:pt x="247" y="21"/>
                </a:lnTo>
                <a:lnTo>
                  <a:pt x="254" y="23"/>
                </a:lnTo>
                <a:lnTo>
                  <a:pt x="260" y="25"/>
                </a:lnTo>
                <a:lnTo>
                  <a:pt x="266" y="25"/>
                </a:lnTo>
                <a:lnTo>
                  <a:pt x="270" y="27"/>
                </a:lnTo>
                <a:lnTo>
                  <a:pt x="273" y="27"/>
                </a:lnTo>
                <a:lnTo>
                  <a:pt x="279" y="29"/>
                </a:lnTo>
                <a:lnTo>
                  <a:pt x="283" y="31"/>
                </a:lnTo>
                <a:lnTo>
                  <a:pt x="285" y="32"/>
                </a:lnTo>
                <a:lnTo>
                  <a:pt x="279" y="44"/>
                </a:lnTo>
                <a:lnTo>
                  <a:pt x="277" y="44"/>
                </a:lnTo>
                <a:lnTo>
                  <a:pt x="273" y="42"/>
                </a:lnTo>
                <a:lnTo>
                  <a:pt x="268" y="42"/>
                </a:lnTo>
                <a:lnTo>
                  <a:pt x="260" y="40"/>
                </a:lnTo>
                <a:lnTo>
                  <a:pt x="251" y="38"/>
                </a:lnTo>
                <a:lnTo>
                  <a:pt x="241" y="36"/>
                </a:lnTo>
                <a:lnTo>
                  <a:pt x="235" y="34"/>
                </a:lnTo>
                <a:lnTo>
                  <a:pt x="230" y="34"/>
                </a:lnTo>
                <a:lnTo>
                  <a:pt x="224" y="32"/>
                </a:lnTo>
                <a:lnTo>
                  <a:pt x="218" y="32"/>
                </a:lnTo>
                <a:lnTo>
                  <a:pt x="213" y="31"/>
                </a:lnTo>
                <a:lnTo>
                  <a:pt x="207" y="31"/>
                </a:lnTo>
                <a:lnTo>
                  <a:pt x="201" y="29"/>
                </a:lnTo>
                <a:lnTo>
                  <a:pt x="196" y="29"/>
                </a:lnTo>
                <a:lnTo>
                  <a:pt x="190" y="27"/>
                </a:lnTo>
                <a:lnTo>
                  <a:pt x="182" y="27"/>
                </a:lnTo>
                <a:lnTo>
                  <a:pt x="178" y="25"/>
                </a:lnTo>
                <a:lnTo>
                  <a:pt x="173" y="25"/>
                </a:lnTo>
                <a:lnTo>
                  <a:pt x="167" y="23"/>
                </a:lnTo>
                <a:lnTo>
                  <a:pt x="163" y="23"/>
                </a:lnTo>
                <a:lnTo>
                  <a:pt x="158" y="21"/>
                </a:lnTo>
                <a:lnTo>
                  <a:pt x="154" y="21"/>
                </a:lnTo>
                <a:lnTo>
                  <a:pt x="148" y="19"/>
                </a:lnTo>
                <a:lnTo>
                  <a:pt x="142" y="19"/>
                </a:lnTo>
                <a:lnTo>
                  <a:pt x="144" y="48"/>
                </a:lnTo>
                <a:lnTo>
                  <a:pt x="110" y="15"/>
                </a:lnTo>
                <a:lnTo>
                  <a:pt x="118" y="48"/>
                </a:lnTo>
                <a:lnTo>
                  <a:pt x="83" y="21"/>
                </a:lnTo>
                <a:lnTo>
                  <a:pt x="91" y="48"/>
                </a:lnTo>
                <a:lnTo>
                  <a:pt x="59" y="29"/>
                </a:lnTo>
                <a:lnTo>
                  <a:pt x="57" y="29"/>
                </a:lnTo>
                <a:lnTo>
                  <a:pt x="53" y="31"/>
                </a:lnTo>
                <a:lnTo>
                  <a:pt x="49" y="31"/>
                </a:lnTo>
                <a:lnTo>
                  <a:pt x="43" y="34"/>
                </a:lnTo>
                <a:lnTo>
                  <a:pt x="38" y="36"/>
                </a:lnTo>
                <a:lnTo>
                  <a:pt x="32" y="38"/>
                </a:lnTo>
                <a:lnTo>
                  <a:pt x="26" y="42"/>
                </a:lnTo>
                <a:lnTo>
                  <a:pt x="23" y="44"/>
                </a:lnTo>
                <a:lnTo>
                  <a:pt x="15" y="50"/>
                </a:lnTo>
                <a:lnTo>
                  <a:pt x="7" y="55"/>
                </a:lnTo>
                <a:lnTo>
                  <a:pt x="4" y="59"/>
                </a:lnTo>
                <a:lnTo>
                  <a:pt x="2" y="6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IN"/>
          </a:p>
        </p:txBody>
      </p:sp>
      <p:pic>
        <p:nvPicPr>
          <p:cNvPr id="10" name="Picture 8" descr="Cover-6Ed"/>
          <p:cNvPicPr>
            <a:picLocks noChangeAspect="1" noChangeArrowheads="1"/>
          </p:cNvPicPr>
          <p:nvPr userDrawn="1"/>
        </p:nvPicPr>
        <p:blipFill>
          <a:blip r:embed="rId14"/>
          <a:stretch>
            <a:fillRect/>
          </a:stretch>
        </p:blipFill>
        <p:spPr bwMode="auto">
          <a:xfrm>
            <a:off x="5546" y="1"/>
            <a:ext cx="742012" cy="710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995041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610" r:id="rId1"/>
    <p:sldLayoutId id="2147493611" r:id="rId2"/>
    <p:sldLayoutId id="2147493612" r:id="rId3"/>
    <p:sldLayoutId id="2147493613" r:id="rId4"/>
    <p:sldLayoutId id="2147493614" r:id="rId5"/>
    <p:sldLayoutId id="2147493615" r:id="rId6"/>
    <p:sldLayoutId id="2147493616" r:id="rId7"/>
    <p:sldLayoutId id="2147493617" r:id="rId8"/>
    <p:sldLayoutId id="2147493618" r:id="rId9"/>
    <p:sldLayoutId id="2147493619" r:id="rId10"/>
    <p:sldLayoutId id="2147493620" r:id="rId11"/>
    <p:sldLayoutId id="2147493621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2100" b="1">
          <a:solidFill>
            <a:srgbClr val="002060"/>
          </a:solidFill>
          <a:effectLst>
            <a:outerShdw blurRad="38100" dist="38100" dir="2700000" algn="tl">
              <a:srgbClr val="DDDDDD"/>
            </a:outerShdw>
          </a:effectLst>
          <a:latin typeface="+mj-lt"/>
          <a:ea typeface="MS PGothic" panose="020B0600070205080204" pitchFamily="34" charset="-128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5pPr>
      <a:lvl6pPr marL="3429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6pPr>
      <a:lvl7pPr marL="6858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7pPr>
      <a:lvl8pPr marL="10287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8pPr>
      <a:lvl9pPr marL="13716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9pPr>
    </p:titleStyle>
    <p:bodyStyle>
      <a:lvl1pPr marL="257175" indent="-257175" algn="l" rtl="0" eaLnBrk="0" fontAlgn="base" hangingPunct="0">
        <a:spcBef>
          <a:spcPct val="35000"/>
        </a:spcBef>
        <a:spcAft>
          <a:spcPct val="0"/>
        </a:spcAft>
        <a:buClr>
          <a:srgbClr val="002060"/>
        </a:buClr>
        <a:buSzPct val="100000"/>
        <a:buFont typeface="Monotype Sorts" pitchFamily="-65" charset="2"/>
        <a:buChar char="n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  <a:cs typeface="ＭＳ Ｐゴシック" charset="0"/>
        </a:defRPr>
      </a:lvl1pPr>
      <a:lvl2pPr marL="557213" indent="-214313" algn="l" rtl="0" eaLnBrk="0" fontAlgn="base" hangingPunct="0">
        <a:spcBef>
          <a:spcPct val="35000"/>
        </a:spcBef>
        <a:spcAft>
          <a:spcPct val="0"/>
        </a:spcAft>
        <a:buClr>
          <a:schemeClr val="folHlink"/>
        </a:buClr>
        <a:buSzPct val="95000"/>
        <a:buFont typeface="Monotype Sorts" pitchFamily="-65" charset="2"/>
        <a:buChar char="l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2pPr>
      <a:lvl3pPr marL="814388" indent="-171450" algn="l" rtl="0" eaLnBrk="0" fontAlgn="base" hangingPunct="0">
        <a:spcBef>
          <a:spcPct val="35000"/>
        </a:spcBef>
        <a:spcAft>
          <a:spcPct val="0"/>
        </a:spcAft>
        <a:buClr>
          <a:srgbClr val="33CC33"/>
        </a:buClr>
        <a:buSzPct val="85000"/>
        <a:buFont typeface="Webdings" panose="05030102010509060703" pitchFamily="18" charset="2"/>
        <a:buChar char="4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3pPr>
      <a:lvl4pPr marL="1071563" indent="-17145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Font typeface="Times New Roman" panose="02020603050405020304" pitchFamily="18" charset="0"/>
        <a:buChar char="–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4pPr>
      <a:lvl5pPr marL="13287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5pPr>
      <a:lvl6pPr marL="16716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0145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23574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27003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56112478-D9B7-4D0D-ADE5-62D5EFAAFBB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747559" y="820342"/>
            <a:ext cx="7728105" cy="36778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512003" name="Rectangle 3">
            <a:extLst>
              <a:ext uri="{FF2B5EF4-FFF2-40B4-BE49-F238E27FC236}">
                <a16:creationId xmlns:a16="http://schemas.microsoft.com/office/drawing/2014/main" id="{D2EB5033-CF44-472B-B77D-FAA18581E631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4800600"/>
            <a:ext cx="19050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050">
                <a:solidFill>
                  <a:srgbClr val="002060"/>
                </a:solidFill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8BECA7E0-09BC-41D3-BD93-B7E81A2ACCB7}" type="slidenum">
              <a:rPr lang="en-US" altLang="en-US" smtClean="0"/>
              <a:pPr>
                <a:defRPr/>
              </a:pPr>
              <a:t>‹#›</a:t>
            </a:fld>
            <a:endParaRPr lang="en-US" altLang="en-US" dirty="0"/>
          </a:p>
        </p:txBody>
      </p:sp>
      <p:sp>
        <p:nvSpPr>
          <p:cNvPr id="1028" name="Text Box 4">
            <a:extLst>
              <a:ext uri="{FF2B5EF4-FFF2-40B4-BE49-F238E27FC236}">
                <a16:creationId xmlns:a16="http://schemas.microsoft.com/office/drawing/2014/main" id="{D0CFC8B2-2C6C-4CA4-9AFC-14298F0DD4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25878" y="4960145"/>
            <a:ext cx="1854995" cy="207749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750" b="1" dirty="0">
                <a:solidFill>
                  <a:srgbClr val="002060"/>
                </a:solidFill>
              </a:rPr>
              <a:t>©Silberschatz, Korth and Sudarshan</a:t>
            </a:r>
          </a:p>
        </p:txBody>
      </p:sp>
      <p:sp>
        <p:nvSpPr>
          <p:cNvPr id="512005" name="Text Box 5">
            <a:extLst>
              <a:ext uri="{FF2B5EF4-FFF2-40B4-BE49-F238E27FC236}">
                <a16:creationId xmlns:a16="http://schemas.microsoft.com/office/drawing/2014/main" id="{ED25C836-0663-424A-84A7-5AB80342286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12846" y="4960145"/>
            <a:ext cx="381836" cy="2077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750" b="1" dirty="0">
                <a:solidFill>
                  <a:srgbClr val="002060"/>
                </a:solidFill>
              </a:rPr>
              <a:t>4.</a:t>
            </a:r>
            <a:fld id="{669DE52E-05EC-4487-BE79-3F9A6A9F8797}" type="slidenum">
              <a:rPr lang="en-US" altLang="en-US" sz="750" b="1" smtClean="0">
                <a:solidFill>
                  <a:srgbClr val="002060"/>
                </a:solidFill>
              </a:rPr>
              <a:pPr algn="ctr">
                <a:spcBef>
                  <a:spcPct val="50000"/>
                </a:spcBef>
                <a:defRPr/>
              </a:pPr>
              <a:t>‹#›</a:t>
            </a:fld>
            <a:endParaRPr lang="en-US" altLang="en-US" sz="750" b="1" dirty="0">
              <a:solidFill>
                <a:srgbClr val="002060"/>
              </a:solidFill>
            </a:endParaRPr>
          </a:p>
        </p:txBody>
      </p:sp>
      <p:sp>
        <p:nvSpPr>
          <p:cNvPr id="512006" name="Rectangle 6">
            <a:extLst>
              <a:ext uri="{FF2B5EF4-FFF2-40B4-BE49-F238E27FC236}">
                <a16:creationId xmlns:a16="http://schemas.microsoft.com/office/drawing/2014/main" id="{BFAC4B4C-D3C2-4A14-871E-CC7D45F0769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768350" y="88106"/>
            <a:ext cx="8077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31" name="Text Box 7">
            <a:extLst>
              <a:ext uri="{FF2B5EF4-FFF2-40B4-BE49-F238E27FC236}">
                <a16:creationId xmlns:a16="http://schemas.microsoft.com/office/drawing/2014/main" id="{5472E9A1-C06F-4393-872E-7F8100F916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" y="4960145"/>
            <a:ext cx="1996059" cy="207749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sz="750" b="1" dirty="0">
                <a:solidFill>
                  <a:srgbClr val="002060"/>
                </a:solidFill>
              </a:rPr>
              <a:t>Database System Concepts - 7</a:t>
            </a:r>
            <a:r>
              <a:rPr lang="en-US" sz="750" b="1" baseline="30000" dirty="0">
                <a:solidFill>
                  <a:srgbClr val="002060"/>
                </a:solidFill>
              </a:rPr>
              <a:t>th</a:t>
            </a:r>
            <a:r>
              <a:rPr lang="en-US" sz="750" b="1" dirty="0">
                <a:solidFill>
                  <a:srgbClr val="002060"/>
                </a:solidFill>
              </a:rPr>
              <a:t> Edition</a:t>
            </a:r>
          </a:p>
        </p:txBody>
      </p:sp>
      <p:sp>
        <p:nvSpPr>
          <p:cNvPr id="1032" name="Freeform 8">
            <a:extLst>
              <a:ext uri="{FF2B5EF4-FFF2-40B4-BE49-F238E27FC236}">
                <a16:creationId xmlns:a16="http://schemas.microsoft.com/office/drawing/2014/main" id="{0362D880-06BD-4D02-876C-3226AC8E6F10}"/>
              </a:ext>
            </a:extLst>
          </p:cNvPr>
          <p:cNvSpPr>
            <a:spLocks/>
          </p:cNvSpPr>
          <p:nvPr/>
        </p:nvSpPr>
        <p:spPr bwMode="auto">
          <a:xfrm>
            <a:off x="8916988" y="4083845"/>
            <a:ext cx="227012" cy="35719"/>
          </a:xfrm>
          <a:custGeom>
            <a:avLst/>
            <a:gdLst>
              <a:gd name="T0" fmla="*/ 0 w 285"/>
              <a:gd name="T1" fmla="*/ 2147483646 h 61"/>
              <a:gd name="T2" fmla="*/ 2147483646 w 285"/>
              <a:gd name="T3" fmla="*/ 2147483646 h 61"/>
              <a:gd name="T4" fmla="*/ 2147483646 w 285"/>
              <a:gd name="T5" fmla="*/ 2147483646 h 61"/>
              <a:gd name="T6" fmla="*/ 2147483646 w 285"/>
              <a:gd name="T7" fmla="*/ 2147483646 h 61"/>
              <a:gd name="T8" fmla="*/ 2147483646 w 285"/>
              <a:gd name="T9" fmla="*/ 2147483646 h 61"/>
              <a:gd name="T10" fmla="*/ 2147483646 w 285"/>
              <a:gd name="T11" fmla="*/ 2147483646 h 61"/>
              <a:gd name="T12" fmla="*/ 2147483646 w 285"/>
              <a:gd name="T13" fmla="*/ 2147483646 h 61"/>
              <a:gd name="T14" fmla="*/ 2147483646 w 285"/>
              <a:gd name="T15" fmla="*/ 2147483646 h 61"/>
              <a:gd name="T16" fmla="*/ 2147483646 w 285"/>
              <a:gd name="T17" fmla="*/ 0 h 61"/>
              <a:gd name="T18" fmla="*/ 2147483646 w 285"/>
              <a:gd name="T19" fmla="*/ 0 h 61"/>
              <a:gd name="T20" fmla="*/ 2147483646 w 285"/>
              <a:gd name="T21" fmla="*/ 0 h 61"/>
              <a:gd name="T22" fmla="*/ 2147483646 w 285"/>
              <a:gd name="T23" fmla="*/ 0 h 61"/>
              <a:gd name="T24" fmla="*/ 2147483646 w 285"/>
              <a:gd name="T25" fmla="*/ 2147483646 h 61"/>
              <a:gd name="T26" fmla="*/ 2147483646 w 285"/>
              <a:gd name="T27" fmla="*/ 2147483646 h 61"/>
              <a:gd name="T28" fmla="*/ 2147483646 w 285"/>
              <a:gd name="T29" fmla="*/ 2147483646 h 61"/>
              <a:gd name="T30" fmla="*/ 2147483646 w 285"/>
              <a:gd name="T31" fmla="*/ 2147483646 h 61"/>
              <a:gd name="T32" fmla="*/ 2147483646 w 285"/>
              <a:gd name="T33" fmla="*/ 2147483646 h 61"/>
              <a:gd name="T34" fmla="*/ 2147483646 w 285"/>
              <a:gd name="T35" fmla="*/ 2147483646 h 61"/>
              <a:gd name="T36" fmla="*/ 2147483646 w 285"/>
              <a:gd name="T37" fmla="*/ 2147483646 h 61"/>
              <a:gd name="T38" fmla="*/ 2147483646 w 285"/>
              <a:gd name="T39" fmla="*/ 2147483646 h 61"/>
              <a:gd name="T40" fmla="*/ 2147483646 w 285"/>
              <a:gd name="T41" fmla="*/ 2147483646 h 61"/>
              <a:gd name="T42" fmla="*/ 2147483646 w 285"/>
              <a:gd name="T43" fmla="*/ 2147483646 h 61"/>
              <a:gd name="T44" fmla="*/ 2147483646 w 285"/>
              <a:gd name="T45" fmla="*/ 2147483646 h 61"/>
              <a:gd name="T46" fmla="*/ 2147483646 w 285"/>
              <a:gd name="T47" fmla="*/ 2147483646 h 61"/>
              <a:gd name="T48" fmla="*/ 2147483646 w 285"/>
              <a:gd name="T49" fmla="*/ 2147483646 h 61"/>
              <a:gd name="T50" fmla="*/ 2147483646 w 285"/>
              <a:gd name="T51" fmla="*/ 2147483646 h 61"/>
              <a:gd name="T52" fmla="*/ 2147483646 w 285"/>
              <a:gd name="T53" fmla="*/ 2147483646 h 61"/>
              <a:gd name="T54" fmla="*/ 2147483646 w 285"/>
              <a:gd name="T55" fmla="*/ 2147483646 h 61"/>
              <a:gd name="T56" fmla="*/ 2147483646 w 285"/>
              <a:gd name="T57" fmla="*/ 2147483646 h 61"/>
              <a:gd name="T58" fmla="*/ 2147483646 w 285"/>
              <a:gd name="T59" fmla="*/ 2147483646 h 61"/>
              <a:gd name="T60" fmla="*/ 2147483646 w 285"/>
              <a:gd name="T61" fmla="*/ 2147483646 h 61"/>
              <a:gd name="T62" fmla="*/ 2147483646 w 285"/>
              <a:gd name="T63" fmla="*/ 2147483646 h 61"/>
              <a:gd name="T64" fmla="*/ 2147483646 w 285"/>
              <a:gd name="T65" fmla="*/ 2147483646 h 61"/>
              <a:gd name="T66" fmla="*/ 2147483646 w 285"/>
              <a:gd name="T67" fmla="*/ 2147483646 h 61"/>
              <a:gd name="T68" fmla="*/ 2147483646 w 285"/>
              <a:gd name="T69" fmla="*/ 2147483646 h 61"/>
              <a:gd name="T70" fmla="*/ 2147483646 w 285"/>
              <a:gd name="T71" fmla="*/ 2147483646 h 61"/>
              <a:gd name="T72" fmla="*/ 2147483646 w 285"/>
              <a:gd name="T73" fmla="*/ 2147483646 h 61"/>
              <a:gd name="T74" fmla="*/ 2147483646 w 285"/>
              <a:gd name="T75" fmla="*/ 2147483646 h 61"/>
              <a:gd name="T76" fmla="*/ 2147483646 w 285"/>
              <a:gd name="T77" fmla="*/ 2147483646 h 61"/>
              <a:gd name="T78" fmla="*/ 2147483646 w 285"/>
              <a:gd name="T79" fmla="*/ 2147483646 h 61"/>
              <a:gd name="T80" fmla="*/ 2147483646 w 285"/>
              <a:gd name="T81" fmla="*/ 2147483646 h 61"/>
              <a:gd name="T82" fmla="*/ 2147483646 w 285"/>
              <a:gd name="T83" fmla="*/ 2147483646 h 61"/>
              <a:gd name="T84" fmla="*/ 2147483646 w 285"/>
              <a:gd name="T85" fmla="*/ 2147483646 h 61"/>
              <a:gd name="T86" fmla="*/ 2147483646 w 285"/>
              <a:gd name="T87" fmla="*/ 2147483646 h 61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285" h="61">
                <a:moveTo>
                  <a:pt x="2" y="61"/>
                </a:moveTo>
                <a:lnTo>
                  <a:pt x="0" y="59"/>
                </a:lnTo>
                <a:lnTo>
                  <a:pt x="0" y="55"/>
                </a:lnTo>
                <a:lnTo>
                  <a:pt x="2" y="48"/>
                </a:lnTo>
                <a:lnTo>
                  <a:pt x="5" y="40"/>
                </a:lnTo>
                <a:lnTo>
                  <a:pt x="9" y="34"/>
                </a:lnTo>
                <a:lnTo>
                  <a:pt x="13" y="31"/>
                </a:lnTo>
                <a:lnTo>
                  <a:pt x="17" y="25"/>
                </a:lnTo>
                <a:lnTo>
                  <a:pt x="24" y="21"/>
                </a:lnTo>
                <a:lnTo>
                  <a:pt x="30" y="17"/>
                </a:lnTo>
                <a:lnTo>
                  <a:pt x="40" y="13"/>
                </a:lnTo>
                <a:lnTo>
                  <a:pt x="45" y="10"/>
                </a:lnTo>
                <a:lnTo>
                  <a:pt x="51" y="8"/>
                </a:lnTo>
                <a:lnTo>
                  <a:pt x="57" y="6"/>
                </a:lnTo>
                <a:lnTo>
                  <a:pt x="64" y="6"/>
                </a:lnTo>
                <a:lnTo>
                  <a:pt x="70" y="2"/>
                </a:lnTo>
                <a:lnTo>
                  <a:pt x="78" y="2"/>
                </a:lnTo>
                <a:lnTo>
                  <a:pt x="85" y="0"/>
                </a:lnTo>
                <a:lnTo>
                  <a:pt x="93" y="0"/>
                </a:lnTo>
                <a:lnTo>
                  <a:pt x="100" y="0"/>
                </a:lnTo>
                <a:lnTo>
                  <a:pt x="110" y="0"/>
                </a:lnTo>
                <a:lnTo>
                  <a:pt x="118" y="0"/>
                </a:lnTo>
                <a:lnTo>
                  <a:pt x="129" y="0"/>
                </a:lnTo>
                <a:lnTo>
                  <a:pt x="137" y="0"/>
                </a:lnTo>
                <a:lnTo>
                  <a:pt x="146" y="2"/>
                </a:lnTo>
                <a:lnTo>
                  <a:pt x="154" y="2"/>
                </a:lnTo>
                <a:lnTo>
                  <a:pt x="163" y="4"/>
                </a:lnTo>
                <a:lnTo>
                  <a:pt x="173" y="6"/>
                </a:lnTo>
                <a:lnTo>
                  <a:pt x="182" y="8"/>
                </a:lnTo>
                <a:lnTo>
                  <a:pt x="192" y="8"/>
                </a:lnTo>
                <a:lnTo>
                  <a:pt x="201" y="12"/>
                </a:lnTo>
                <a:lnTo>
                  <a:pt x="209" y="12"/>
                </a:lnTo>
                <a:lnTo>
                  <a:pt x="216" y="13"/>
                </a:lnTo>
                <a:lnTo>
                  <a:pt x="224" y="15"/>
                </a:lnTo>
                <a:lnTo>
                  <a:pt x="234" y="17"/>
                </a:lnTo>
                <a:lnTo>
                  <a:pt x="239" y="19"/>
                </a:lnTo>
                <a:lnTo>
                  <a:pt x="247" y="21"/>
                </a:lnTo>
                <a:lnTo>
                  <a:pt x="254" y="23"/>
                </a:lnTo>
                <a:lnTo>
                  <a:pt x="260" y="25"/>
                </a:lnTo>
                <a:lnTo>
                  <a:pt x="266" y="25"/>
                </a:lnTo>
                <a:lnTo>
                  <a:pt x="270" y="27"/>
                </a:lnTo>
                <a:lnTo>
                  <a:pt x="273" y="27"/>
                </a:lnTo>
                <a:lnTo>
                  <a:pt x="279" y="29"/>
                </a:lnTo>
                <a:lnTo>
                  <a:pt x="283" y="31"/>
                </a:lnTo>
                <a:lnTo>
                  <a:pt x="285" y="32"/>
                </a:lnTo>
                <a:lnTo>
                  <a:pt x="279" y="44"/>
                </a:lnTo>
                <a:lnTo>
                  <a:pt x="277" y="44"/>
                </a:lnTo>
                <a:lnTo>
                  <a:pt x="273" y="42"/>
                </a:lnTo>
                <a:lnTo>
                  <a:pt x="268" y="42"/>
                </a:lnTo>
                <a:lnTo>
                  <a:pt x="260" y="40"/>
                </a:lnTo>
                <a:lnTo>
                  <a:pt x="251" y="38"/>
                </a:lnTo>
                <a:lnTo>
                  <a:pt x="241" y="36"/>
                </a:lnTo>
                <a:lnTo>
                  <a:pt x="235" y="34"/>
                </a:lnTo>
                <a:lnTo>
                  <a:pt x="230" y="34"/>
                </a:lnTo>
                <a:lnTo>
                  <a:pt x="224" y="32"/>
                </a:lnTo>
                <a:lnTo>
                  <a:pt x="218" y="32"/>
                </a:lnTo>
                <a:lnTo>
                  <a:pt x="213" y="31"/>
                </a:lnTo>
                <a:lnTo>
                  <a:pt x="207" y="31"/>
                </a:lnTo>
                <a:lnTo>
                  <a:pt x="201" y="29"/>
                </a:lnTo>
                <a:lnTo>
                  <a:pt x="196" y="29"/>
                </a:lnTo>
                <a:lnTo>
                  <a:pt x="190" y="27"/>
                </a:lnTo>
                <a:lnTo>
                  <a:pt x="182" y="27"/>
                </a:lnTo>
                <a:lnTo>
                  <a:pt x="178" y="25"/>
                </a:lnTo>
                <a:lnTo>
                  <a:pt x="173" y="25"/>
                </a:lnTo>
                <a:lnTo>
                  <a:pt x="167" y="23"/>
                </a:lnTo>
                <a:lnTo>
                  <a:pt x="163" y="23"/>
                </a:lnTo>
                <a:lnTo>
                  <a:pt x="158" y="21"/>
                </a:lnTo>
                <a:lnTo>
                  <a:pt x="154" y="21"/>
                </a:lnTo>
                <a:lnTo>
                  <a:pt x="148" y="19"/>
                </a:lnTo>
                <a:lnTo>
                  <a:pt x="142" y="19"/>
                </a:lnTo>
                <a:lnTo>
                  <a:pt x="144" y="48"/>
                </a:lnTo>
                <a:lnTo>
                  <a:pt x="110" y="15"/>
                </a:lnTo>
                <a:lnTo>
                  <a:pt x="118" y="48"/>
                </a:lnTo>
                <a:lnTo>
                  <a:pt x="83" y="21"/>
                </a:lnTo>
                <a:lnTo>
                  <a:pt x="91" y="48"/>
                </a:lnTo>
                <a:lnTo>
                  <a:pt x="59" y="29"/>
                </a:lnTo>
                <a:lnTo>
                  <a:pt x="57" y="29"/>
                </a:lnTo>
                <a:lnTo>
                  <a:pt x="53" y="31"/>
                </a:lnTo>
                <a:lnTo>
                  <a:pt x="49" y="31"/>
                </a:lnTo>
                <a:lnTo>
                  <a:pt x="43" y="34"/>
                </a:lnTo>
                <a:lnTo>
                  <a:pt x="38" y="36"/>
                </a:lnTo>
                <a:lnTo>
                  <a:pt x="32" y="38"/>
                </a:lnTo>
                <a:lnTo>
                  <a:pt x="26" y="42"/>
                </a:lnTo>
                <a:lnTo>
                  <a:pt x="23" y="44"/>
                </a:lnTo>
                <a:lnTo>
                  <a:pt x="15" y="50"/>
                </a:lnTo>
                <a:lnTo>
                  <a:pt x="7" y="55"/>
                </a:lnTo>
                <a:lnTo>
                  <a:pt x="4" y="59"/>
                </a:lnTo>
                <a:lnTo>
                  <a:pt x="2" y="6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IN" sz="1350"/>
          </a:p>
        </p:txBody>
      </p:sp>
      <p:pic>
        <p:nvPicPr>
          <p:cNvPr id="10" name="Picture 8" descr="Cover-6Ed"/>
          <p:cNvPicPr>
            <a:picLocks noChangeAspect="1" noChangeArrowheads="1"/>
          </p:cNvPicPr>
          <p:nvPr userDrawn="1"/>
        </p:nvPicPr>
        <p:blipFill>
          <a:blip r:embed="rId14"/>
          <a:stretch>
            <a:fillRect/>
          </a:stretch>
        </p:blipFill>
        <p:spPr bwMode="auto">
          <a:xfrm>
            <a:off x="5547" y="1"/>
            <a:ext cx="742012" cy="710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944084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636" r:id="rId1"/>
    <p:sldLayoutId id="2147493637" r:id="rId2"/>
    <p:sldLayoutId id="2147493638" r:id="rId3"/>
    <p:sldLayoutId id="2147493639" r:id="rId4"/>
    <p:sldLayoutId id="2147493640" r:id="rId5"/>
    <p:sldLayoutId id="2147493641" r:id="rId6"/>
    <p:sldLayoutId id="2147493642" r:id="rId7"/>
    <p:sldLayoutId id="2147493643" r:id="rId8"/>
    <p:sldLayoutId id="2147493644" r:id="rId9"/>
    <p:sldLayoutId id="2147493645" r:id="rId10"/>
    <p:sldLayoutId id="2147493646" r:id="rId11"/>
    <p:sldLayoutId id="2147493647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2100" b="1">
          <a:solidFill>
            <a:srgbClr val="002060"/>
          </a:solidFill>
          <a:effectLst>
            <a:outerShdw blurRad="38100" dist="38100" dir="2700000" algn="tl">
              <a:srgbClr val="DDDDDD"/>
            </a:outerShdw>
          </a:effectLst>
          <a:latin typeface="+mj-lt"/>
          <a:ea typeface="MS PGothic" panose="020B0600070205080204" pitchFamily="34" charset="-128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5pPr>
      <a:lvl6pPr marL="3429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6pPr>
      <a:lvl7pPr marL="6858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7pPr>
      <a:lvl8pPr marL="10287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8pPr>
      <a:lvl9pPr marL="13716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9pPr>
    </p:titleStyle>
    <p:bodyStyle>
      <a:lvl1pPr marL="257175" indent="-257175" algn="l" rtl="0" eaLnBrk="0" fontAlgn="base" hangingPunct="0">
        <a:spcBef>
          <a:spcPct val="35000"/>
        </a:spcBef>
        <a:spcAft>
          <a:spcPct val="0"/>
        </a:spcAft>
        <a:buClr>
          <a:srgbClr val="002060"/>
        </a:buClr>
        <a:buSzPct val="100000"/>
        <a:buFont typeface="Monotype Sorts" pitchFamily="-65" charset="2"/>
        <a:buChar char="n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  <a:cs typeface="ＭＳ Ｐゴシック" charset="0"/>
        </a:defRPr>
      </a:lvl1pPr>
      <a:lvl2pPr marL="557213" indent="-214313" algn="l" rtl="0" eaLnBrk="0" fontAlgn="base" hangingPunct="0">
        <a:spcBef>
          <a:spcPct val="35000"/>
        </a:spcBef>
        <a:spcAft>
          <a:spcPct val="0"/>
        </a:spcAft>
        <a:buClr>
          <a:schemeClr val="folHlink"/>
        </a:buClr>
        <a:buSzPct val="95000"/>
        <a:buFont typeface="Monotype Sorts" pitchFamily="-65" charset="2"/>
        <a:buChar char="l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2pPr>
      <a:lvl3pPr marL="814388" indent="-171450" algn="l" rtl="0" eaLnBrk="0" fontAlgn="base" hangingPunct="0">
        <a:spcBef>
          <a:spcPct val="35000"/>
        </a:spcBef>
        <a:spcAft>
          <a:spcPct val="0"/>
        </a:spcAft>
        <a:buClr>
          <a:srgbClr val="33CC33"/>
        </a:buClr>
        <a:buSzPct val="85000"/>
        <a:buFont typeface="Webdings" panose="05030102010509060703" pitchFamily="18" charset="2"/>
        <a:buChar char="4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3pPr>
      <a:lvl4pPr marL="1071563" indent="-17145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Font typeface="Times New Roman" panose="02020603050405020304" pitchFamily="18" charset="0"/>
        <a:buChar char="–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4pPr>
      <a:lvl5pPr marL="13287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5pPr>
      <a:lvl6pPr marL="16716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0145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23574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27003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56112478-D9B7-4D0D-ADE5-62D5EFAAFBB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747559" y="820342"/>
            <a:ext cx="7728105" cy="36778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512003" name="Rectangle 3">
            <a:extLst>
              <a:ext uri="{FF2B5EF4-FFF2-40B4-BE49-F238E27FC236}">
                <a16:creationId xmlns:a16="http://schemas.microsoft.com/office/drawing/2014/main" id="{D2EB5033-CF44-472B-B77D-FAA18581E631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4800600"/>
            <a:ext cx="19050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050">
                <a:solidFill>
                  <a:srgbClr val="002060"/>
                </a:solidFill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8BECA7E0-09BC-41D3-BD93-B7E81A2ACCB7}" type="slidenum">
              <a:rPr lang="en-US" altLang="en-US" smtClean="0"/>
              <a:pPr>
                <a:defRPr/>
              </a:pPr>
              <a:t>‹#›</a:t>
            </a:fld>
            <a:endParaRPr lang="en-US" altLang="en-US" dirty="0"/>
          </a:p>
        </p:txBody>
      </p:sp>
      <p:sp>
        <p:nvSpPr>
          <p:cNvPr id="1028" name="Text Box 4">
            <a:extLst>
              <a:ext uri="{FF2B5EF4-FFF2-40B4-BE49-F238E27FC236}">
                <a16:creationId xmlns:a16="http://schemas.microsoft.com/office/drawing/2014/main" id="{D0CFC8B2-2C6C-4CA4-9AFC-14298F0DD4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25878" y="4960144"/>
            <a:ext cx="1854995" cy="207749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750" b="1" dirty="0">
                <a:solidFill>
                  <a:srgbClr val="002060"/>
                </a:solidFill>
              </a:rPr>
              <a:t>©Silberschatz, Korth and Sudarshan</a:t>
            </a:r>
          </a:p>
        </p:txBody>
      </p:sp>
      <p:sp>
        <p:nvSpPr>
          <p:cNvPr id="512005" name="Text Box 5">
            <a:extLst>
              <a:ext uri="{FF2B5EF4-FFF2-40B4-BE49-F238E27FC236}">
                <a16:creationId xmlns:a16="http://schemas.microsoft.com/office/drawing/2014/main" id="{ED25C836-0663-424A-84A7-5AB80342286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12847" y="4960144"/>
            <a:ext cx="381835" cy="2077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750" b="1" dirty="0">
                <a:solidFill>
                  <a:srgbClr val="002060"/>
                </a:solidFill>
              </a:rPr>
              <a:t>4.</a:t>
            </a:r>
            <a:fld id="{669DE52E-05EC-4487-BE79-3F9A6A9F8797}" type="slidenum">
              <a:rPr lang="en-US" altLang="en-US" sz="750" b="1" smtClean="0">
                <a:solidFill>
                  <a:srgbClr val="002060"/>
                </a:solidFill>
              </a:rPr>
              <a:pPr algn="ctr">
                <a:spcBef>
                  <a:spcPct val="50000"/>
                </a:spcBef>
                <a:defRPr/>
              </a:pPr>
              <a:t>‹#›</a:t>
            </a:fld>
            <a:endParaRPr lang="en-US" altLang="en-US" sz="750" b="1" dirty="0">
              <a:solidFill>
                <a:srgbClr val="002060"/>
              </a:solidFill>
            </a:endParaRPr>
          </a:p>
        </p:txBody>
      </p:sp>
      <p:sp>
        <p:nvSpPr>
          <p:cNvPr id="512006" name="Rectangle 6">
            <a:extLst>
              <a:ext uri="{FF2B5EF4-FFF2-40B4-BE49-F238E27FC236}">
                <a16:creationId xmlns:a16="http://schemas.microsoft.com/office/drawing/2014/main" id="{BFAC4B4C-D3C2-4A14-871E-CC7D45F0769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768350" y="88106"/>
            <a:ext cx="8077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31" name="Text Box 7">
            <a:extLst>
              <a:ext uri="{FF2B5EF4-FFF2-40B4-BE49-F238E27FC236}">
                <a16:creationId xmlns:a16="http://schemas.microsoft.com/office/drawing/2014/main" id="{5472E9A1-C06F-4393-872E-7F8100F916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960144"/>
            <a:ext cx="1996059" cy="207749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sz="750" b="1" dirty="0">
                <a:solidFill>
                  <a:srgbClr val="002060"/>
                </a:solidFill>
              </a:rPr>
              <a:t>Database System Concepts - 7</a:t>
            </a:r>
            <a:r>
              <a:rPr lang="en-US" sz="750" b="1" baseline="30000" dirty="0">
                <a:solidFill>
                  <a:srgbClr val="002060"/>
                </a:solidFill>
              </a:rPr>
              <a:t>th</a:t>
            </a:r>
            <a:r>
              <a:rPr lang="en-US" sz="750" b="1" dirty="0">
                <a:solidFill>
                  <a:srgbClr val="002060"/>
                </a:solidFill>
              </a:rPr>
              <a:t> Edition</a:t>
            </a:r>
          </a:p>
        </p:txBody>
      </p:sp>
      <p:sp>
        <p:nvSpPr>
          <p:cNvPr id="1032" name="Freeform 8">
            <a:extLst>
              <a:ext uri="{FF2B5EF4-FFF2-40B4-BE49-F238E27FC236}">
                <a16:creationId xmlns:a16="http://schemas.microsoft.com/office/drawing/2014/main" id="{0362D880-06BD-4D02-876C-3226AC8E6F10}"/>
              </a:ext>
            </a:extLst>
          </p:cNvPr>
          <p:cNvSpPr>
            <a:spLocks/>
          </p:cNvSpPr>
          <p:nvPr/>
        </p:nvSpPr>
        <p:spPr bwMode="auto">
          <a:xfrm>
            <a:off x="8916988" y="4083844"/>
            <a:ext cx="227012" cy="35719"/>
          </a:xfrm>
          <a:custGeom>
            <a:avLst/>
            <a:gdLst>
              <a:gd name="T0" fmla="*/ 0 w 285"/>
              <a:gd name="T1" fmla="*/ 2147483646 h 61"/>
              <a:gd name="T2" fmla="*/ 2147483646 w 285"/>
              <a:gd name="T3" fmla="*/ 2147483646 h 61"/>
              <a:gd name="T4" fmla="*/ 2147483646 w 285"/>
              <a:gd name="T5" fmla="*/ 2147483646 h 61"/>
              <a:gd name="T6" fmla="*/ 2147483646 w 285"/>
              <a:gd name="T7" fmla="*/ 2147483646 h 61"/>
              <a:gd name="T8" fmla="*/ 2147483646 w 285"/>
              <a:gd name="T9" fmla="*/ 2147483646 h 61"/>
              <a:gd name="T10" fmla="*/ 2147483646 w 285"/>
              <a:gd name="T11" fmla="*/ 2147483646 h 61"/>
              <a:gd name="T12" fmla="*/ 2147483646 w 285"/>
              <a:gd name="T13" fmla="*/ 2147483646 h 61"/>
              <a:gd name="T14" fmla="*/ 2147483646 w 285"/>
              <a:gd name="T15" fmla="*/ 2147483646 h 61"/>
              <a:gd name="T16" fmla="*/ 2147483646 w 285"/>
              <a:gd name="T17" fmla="*/ 0 h 61"/>
              <a:gd name="T18" fmla="*/ 2147483646 w 285"/>
              <a:gd name="T19" fmla="*/ 0 h 61"/>
              <a:gd name="T20" fmla="*/ 2147483646 w 285"/>
              <a:gd name="T21" fmla="*/ 0 h 61"/>
              <a:gd name="T22" fmla="*/ 2147483646 w 285"/>
              <a:gd name="T23" fmla="*/ 0 h 61"/>
              <a:gd name="T24" fmla="*/ 2147483646 w 285"/>
              <a:gd name="T25" fmla="*/ 2147483646 h 61"/>
              <a:gd name="T26" fmla="*/ 2147483646 w 285"/>
              <a:gd name="T27" fmla="*/ 2147483646 h 61"/>
              <a:gd name="T28" fmla="*/ 2147483646 w 285"/>
              <a:gd name="T29" fmla="*/ 2147483646 h 61"/>
              <a:gd name="T30" fmla="*/ 2147483646 w 285"/>
              <a:gd name="T31" fmla="*/ 2147483646 h 61"/>
              <a:gd name="T32" fmla="*/ 2147483646 w 285"/>
              <a:gd name="T33" fmla="*/ 2147483646 h 61"/>
              <a:gd name="T34" fmla="*/ 2147483646 w 285"/>
              <a:gd name="T35" fmla="*/ 2147483646 h 61"/>
              <a:gd name="T36" fmla="*/ 2147483646 w 285"/>
              <a:gd name="T37" fmla="*/ 2147483646 h 61"/>
              <a:gd name="T38" fmla="*/ 2147483646 w 285"/>
              <a:gd name="T39" fmla="*/ 2147483646 h 61"/>
              <a:gd name="T40" fmla="*/ 2147483646 w 285"/>
              <a:gd name="T41" fmla="*/ 2147483646 h 61"/>
              <a:gd name="T42" fmla="*/ 2147483646 w 285"/>
              <a:gd name="T43" fmla="*/ 2147483646 h 61"/>
              <a:gd name="T44" fmla="*/ 2147483646 w 285"/>
              <a:gd name="T45" fmla="*/ 2147483646 h 61"/>
              <a:gd name="T46" fmla="*/ 2147483646 w 285"/>
              <a:gd name="T47" fmla="*/ 2147483646 h 61"/>
              <a:gd name="T48" fmla="*/ 2147483646 w 285"/>
              <a:gd name="T49" fmla="*/ 2147483646 h 61"/>
              <a:gd name="T50" fmla="*/ 2147483646 w 285"/>
              <a:gd name="T51" fmla="*/ 2147483646 h 61"/>
              <a:gd name="T52" fmla="*/ 2147483646 w 285"/>
              <a:gd name="T53" fmla="*/ 2147483646 h 61"/>
              <a:gd name="T54" fmla="*/ 2147483646 w 285"/>
              <a:gd name="T55" fmla="*/ 2147483646 h 61"/>
              <a:gd name="T56" fmla="*/ 2147483646 w 285"/>
              <a:gd name="T57" fmla="*/ 2147483646 h 61"/>
              <a:gd name="T58" fmla="*/ 2147483646 w 285"/>
              <a:gd name="T59" fmla="*/ 2147483646 h 61"/>
              <a:gd name="T60" fmla="*/ 2147483646 w 285"/>
              <a:gd name="T61" fmla="*/ 2147483646 h 61"/>
              <a:gd name="T62" fmla="*/ 2147483646 w 285"/>
              <a:gd name="T63" fmla="*/ 2147483646 h 61"/>
              <a:gd name="T64" fmla="*/ 2147483646 w 285"/>
              <a:gd name="T65" fmla="*/ 2147483646 h 61"/>
              <a:gd name="T66" fmla="*/ 2147483646 w 285"/>
              <a:gd name="T67" fmla="*/ 2147483646 h 61"/>
              <a:gd name="T68" fmla="*/ 2147483646 w 285"/>
              <a:gd name="T69" fmla="*/ 2147483646 h 61"/>
              <a:gd name="T70" fmla="*/ 2147483646 w 285"/>
              <a:gd name="T71" fmla="*/ 2147483646 h 61"/>
              <a:gd name="T72" fmla="*/ 2147483646 w 285"/>
              <a:gd name="T73" fmla="*/ 2147483646 h 61"/>
              <a:gd name="T74" fmla="*/ 2147483646 w 285"/>
              <a:gd name="T75" fmla="*/ 2147483646 h 61"/>
              <a:gd name="T76" fmla="*/ 2147483646 w 285"/>
              <a:gd name="T77" fmla="*/ 2147483646 h 61"/>
              <a:gd name="T78" fmla="*/ 2147483646 w 285"/>
              <a:gd name="T79" fmla="*/ 2147483646 h 61"/>
              <a:gd name="T80" fmla="*/ 2147483646 w 285"/>
              <a:gd name="T81" fmla="*/ 2147483646 h 61"/>
              <a:gd name="T82" fmla="*/ 2147483646 w 285"/>
              <a:gd name="T83" fmla="*/ 2147483646 h 61"/>
              <a:gd name="T84" fmla="*/ 2147483646 w 285"/>
              <a:gd name="T85" fmla="*/ 2147483646 h 61"/>
              <a:gd name="T86" fmla="*/ 2147483646 w 285"/>
              <a:gd name="T87" fmla="*/ 2147483646 h 61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285" h="61">
                <a:moveTo>
                  <a:pt x="2" y="61"/>
                </a:moveTo>
                <a:lnTo>
                  <a:pt x="0" y="59"/>
                </a:lnTo>
                <a:lnTo>
                  <a:pt x="0" y="55"/>
                </a:lnTo>
                <a:lnTo>
                  <a:pt x="2" y="48"/>
                </a:lnTo>
                <a:lnTo>
                  <a:pt x="5" y="40"/>
                </a:lnTo>
                <a:lnTo>
                  <a:pt x="9" y="34"/>
                </a:lnTo>
                <a:lnTo>
                  <a:pt x="13" y="31"/>
                </a:lnTo>
                <a:lnTo>
                  <a:pt x="17" y="25"/>
                </a:lnTo>
                <a:lnTo>
                  <a:pt x="24" y="21"/>
                </a:lnTo>
                <a:lnTo>
                  <a:pt x="30" y="17"/>
                </a:lnTo>
                <a:lnTo>
                  <a:pt x="40" y="13"/>
                </a:lnTo>
                <a:lnTo>
                  <a:pt x="45" y="10"/>
                </a:lnTo>
                <a:lnTo>
                  <a:pt x="51" y="8"/>
                </a:lnTo>
                <a:lnTo>
                  <a:pt x="57" y="6"/>
                </a:lnTo>
                <a:lnTo>
                  <a:pt x="64" y="6"/>
                </a:lnTo>
                <a:lnTo>
                  <a:pt x="70" y="2"/>
                </a:lnTo>
                <a:lnTo>
                  <a:pt x="78" y="2"/>
                </a:lnTo>
                <a:lnTo>
                  <a:pt x="85" y="0"/>
                </a:lnTo>
                <a:lnTo>
                  <a:pt x="93" y="0"/>
                </a:lnTo>
                <a:lnTo>
                  <a:pt x="100" y="0"/>
                </a:lnTo>
                <a:lnTo>
                  <a:pt x="110" y="0"/>
                </a:lnTo>
                <a:lnTo>
                  <a:pt x="118" y="0"/>
                </a:lnTo>
                <a:lnTo>
                  <a:pt x="129" y="0"/>
                </a:lnTo>
                <a:lnTo>
                  <a:pt x="137" y="0"/>
                </a:lnTo>
                <a:lnTo>
                  <a:pt x="146" y="2"/>
                </a:lnTo>
                <a:lnTo>
                  <a:pt x="154" y="2"/>
                </a:lnTo>
                <a:lnTo>
                  <a:pt x="163" y="4"/>
                </a:lnTo>
                <a:lnTo>
                  <a:pt x="173" y="6"/>
                </a:lnTo>
                <a:lnTo>
                  <a:pt x="182" y="8"/>
                </a:lnTo>
                <a:lnTo>
                  <a:pt x="192" y="8"/>
                </a:lnTo>
                <a:lnTo>
                  <a:pt x="201" y="12"/>
                </a:lnTo>
                <a:lnTo>
                  <a:pt x="209" y="12"/>
                </a:lnTo>
                <a:lnTo>
                  <a:pt x="216" y="13"/>
                </a:lnTo>
                <a:lnTo>
                  <a:pt x="224" y="15"/>
                </a:lnTo>
                <a:lnTo>
                  <a:pt x="234" y="17"/>
                </a:lnTo>
                <a:lnTo>
                  <a:pt x="239" y="19"/>
                </a:lnTo>
                <a:lnTo>
                  <a:pt x="247" y="21"/>
                </a:lnTo>
                <a:lnTo>
                  <a:pt x="254" y="23"/>
                </a:lnTo>
                <a:lnTo>
                  <a:pt x="260" y="25"/>
                </a:lnTo>
                <a:lnTo>
                  <a:pt x="266" y="25"/>
                </a:lnTo>
                <a:lnTo>
                  <a:pt x="270" y="27"/>
                </a:lnTo>
                <a:lnTo>
                  <a:pt x="273" y="27"/>
                </a:lnTo>
                <a:lnTo>
                  <a:pt x="279" y="29"/>
                </a:lnTo>
                <a:lnTo>
                  <a:pt x="283" y="31"/>
                </a:lnTo>
                <a:lnTo>
                  <a:pt x="285" y="32"/>
                </a:lnTo>
                <a:lnTo>
                  <a:pt x="279" y="44"/>
                </a:lnTo>
                <a:lnTo>
                  <a:pt x="277" y="44"/>
                </a:lnTo>
                <a:lnTo>
                  <a:pt x="273" y="42"/>
                </a:lnTo>
                <a:lnTo>
                  <a:pt x="268" y="42"/>
                </a:lnTo>
                <a:lnTo>
                  <a:pt x="260" y="40"/>
                </a:lnTo>
                <a:lnTo>
                  <a:pt x="251" y="38"/>
                </a:lnTo>
                <a:lnTo>
                  <a:pt x="241" y="36"/>
                </a:lnTo>
                <a:lnTo>
                  <a:pt x="235" y="34"/>
                </a:lnTo>
                <a:lnTo>
                  <a:pt x="230" y="34"/>
                </a:lnTo>
                <a:lnTo>
                  <a:pt x="224" y="32"/>
                </a:lnTo>
                <a:lnTo>
                  <a:pt x="218" y="32"/>
                </a:lnTo>
                <a:lnTo>
                  <a:pt x="213" y="31"/>
                </a:lnTo>
                <a:lnTo>
                  <a:pt x="207" y="31"/>
                </a:lnTo>
                <a:lnTo>
                  <a:pt x="201" y="29"/>
                </a:lnTo>
                <a:lnTo>
                  <a:pt x="196" y="29"/>
                </a:lnTo>
                <a:lnTo>
                  <a:pt x="190" y="27"/>
                </a:lnTo>
                <a:lnTo>
                  <a:pt x="182" y="27"/>
                </a:lnTo>
                <a:lnTo>
                  <a:pt x="178" y="25"/>
                </a:lnTo>
                <a:lnTo>
                  <a:pt x="173" y="25"/>
                </a:lnTo>
                <a:lnTo>
                  <a:pt x="167" y="23"/>
                </a:lnTo>
                <a:lnTo>
                  <a:pt x="163" y="23"/>
                </a:lnTo>
                <a:lnTo>
                  <a:pt x="158" y="21"/>
                </a:lnTo>
                <a:lnTo>
                  <a:pt x="154" y="21"/>
                </a:lnTo>
                <a:lnTo>
                  <a:pt x="148" y="19"/>
                </a:lnTo>
                <a:lnTo>
                  <a:pt x="142" y="19"/>
                </a:lnTo>
                <a:lnTo>
                  <a:pt x="144" y="48"/>
                </a:lnTo>
                <a:lnTo>
                  <a:pt x="110" y="15"/>
                </a:lnTo>
                <a:lnTo>
                  <a:pt x="118" y="48"/>
                </a:lnTo>
                <a:lnTo>
                  <a:pt x="83" y="21"/>
                </a:lnTo>
                <a:lnTo>
                  <a:pt x="91" y="48"/>
                </a:lnTo>
                <a:lnTo>
                  <a:pt x="59" y="29"/>
                </a:lnTo>
                <a:lnTo>
                  <a:pt x="57" y="29"/>
                </a:lnTo>
                <a:lnTo>
                  <a:pt x="53" y="31"/>
                </a:lnTo>
                <a:lnTo>
                  <a:pt x="49" y="31"/>
                </a:lnTo>
                <a:lnTo>
                  <a:pt x="43" y="34"/>
                </a:lnTo>
                <a:lnTo>
                  <a:pt x="38" y="36"/>
                </a:lnTo>
                <a:lnTo>
                  <a:pt x="32" y="38"/>
                </a:lnTo>
                <a:lnTo>
                  <a:pt x="26" y="42"/>
                </a:lnTo>
                <a:lnTo>
                  <a:pt x="23" y="44"/>
                </a:lnTo>
                <a:lnTo>
                  <a:pt x="15" y="50"/>
                </a:lnTo>
                <a:lnTo>
                  <a:pt x="7" y="55"/>
                </a:lnTo>
                <a:lnTo>
                  <a:pt x="4" y="59"/>
                </a:lnTo>
                <a:lnTo>
                  <a:pt x="2" y="6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IN"/>
          </a:p>
        </p:txBody>
      </p:sp>
      <p:pic>
        <p:nvPicPr>
          <p:cNvPr id="10" name="Picture 8" descr="Cover-6Ed"/>
          <p:cNvPicPr>
            <a:picLocks noChangeAspect="1" noChangeArrowheads="1"/>
          </p:cNvPicPr>
          <p:nvPr userDrawn="1"/>
        </p:nvPicPr>
        <p:blipFill>
          <a:blip r:embed="rId14"/>
          <a:stretch>
            <a:fillRect/>
          </a:stretch>
        </p:blipFill>
        <p:spPr bwMode="auto">
          <a:xfrm>
            <a:off x="5546" y="1"/>
            <a:ext cx="742012" cy="710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140090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659" r:id="rId1"/>
    <p:sldLayoutId id="2147493660" r:id="rId2"/>
    <p:sldLayoutId id="2147493661" r:id="rId3"/>
    <p:sldLayoutId id="2147493662" r:id="rId4"/>
    <p:sldLayoutId id="2147493663" r:id="rId5"/>
    <p:sldLayoutId id="2147493664" r:id="rId6"/>
    <p:sldLayoutId id="2147493665" r:id="rId7"/>
    <p:sldLayoutId id="2147493666" r:id="rId8"/>
    <p:sldLayoutId id="2147493667" r:id="rId9"/>
    <p:sldLayoutId id="2147493668" r:id="rId10"/>
    <p:sldLayoutId id="2147493669" r:id="rId11"/>
    <p:sldLayoutId id="2147493670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2100" b="1">
          <a:solidFill>
            <a:srgbClr val="002060"/>
          </a:solidFill>
          <a:effectLst>
            <a:outerShdw blurRad="38100" dist="38100" dir="2700000" algn="tl">
              <a:srgbClr val="DDDDDD"/>
            </a:outerShdw>
          </a:effectLst>
          <a:latin typeface="+mj-lt"/>
          <a:ea typeface="MS PGothic" panose="020B0600070205080204" pitchFamily="34" charset="-128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5pPr>
      <a:lvl6pPr marL="3429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6pPr>
      <a:lvl7pPr marL="6858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7pPr>
      <a:lvl8pPr marL="10287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8pPr>
      <a:lvl9pPr marL="13716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9pPr>
    </p:titleStyle>
    <p:bodyStyle>
      <a:lvl1pPr marL="257175" indent="-257175" algn="l" rtl="0" eaLnBrk="0" fontAlgn="base" hangingPunct="0">
        <a:spcBef>
          <a:spcPct val="35000"/>
        </a:spcBef>
        <a:spcAft>
          <a:spcPct val="0"/>
        </a:spcAft>
        <a:buClr>
          <a:srgbClr val="002060"/>
        </a:buClr>
        <a:buSzPct val="100000"/>
        <a:buFont typeface="Monotype Sorts" pitchFamily="-65" charset="2"/>
        <a:buChar char="n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  <a:cs typeface="ＭＳ Ｐゴシック" charset="0"/>
        </a:defRPr>
      </a:lvl1pPr>
      <a:lvl2pPr marL="557213" indent="-214313" algn="l" rtl="0" eaLnBrk="0" fontAlgn="base" hangingPunct="0">
        <a:spcBef>
          <a:spcPct val="35000"/>
        </a:spcBef>
        <a:spcAft>
          <a:spcPct val="0"/>
        </a:spcAft>
        <a:buClr>
          <a:schemeClr val="folHlink"/>
        </a:buClr>
        <a:buSzPct val="95000"/>
        <a:buFont typeface="Monotype Sorts" pitchFamily="-65" charset="2"/>
        <a:buChar char="l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2pPr>
      <a:lvl3pPr marL="814388" indent="-171450" algn="l" rtl="0" eaLnBrk="0" fontAlgn="base" hangingPunct="0">
        <a:spcBef>
          <a:spcPct val="35000"/>
        </a:spcBef>
        <a:spcAft>
          <a:spcPct val="0"/>
        </a:spcAft>
        <a:buClr>
          <a:srgbClr val="33CC33"/>
        </a:buClr>
        <a:buSzPct val="85000"/>
        <a:buFont typeface="Webdings" panose="05030102010509060703" pitchFamily="18" charset="2"/>
        <a:buChar char="4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3pPr>
      <a:lvl4pPr marL="1071563" indent="-17145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Font typeface="Times New Roman" panose="02020603050405020304" pitchFamily="18" charset="0"/>
        <a:buChar char="–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4pPr>
      <a:lvl5pPr marL="13287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5pPr>
      <a:lvl6pPr marL="16716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0145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23574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27003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rrowheads="1"/>
          </p:cNvSpPr>
          <p:nvPr userDrawn="1"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sp>
        <p:nvSpPr>
          <p:cNvPr id="9" name="TextBox 11"/>
          <p:cNvSpPr txBox="1">
            <a:spLocks noChangeArrowheads="1"/>
          </p:cNvSpPr>
          <p:nvPr userDrawn="1"/>
        </p:nvSpPr>
        <p:spPr bwMode="auto">
          <a:xfrm>
            <a:off x="255588" y="4695825"/>
            <a:ext cx="6781800" cy="392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EE15EB3-3077-C740-8089-CCA1B2033312}" type="slidenum">
              <a:rPr lang="en-US" altLang="en-US" sz="1050" b="1">
                <a:solidFill>
                  <a:schemeClr val="bg1"/>
                </a:solidFill>
              </a:rPr>
              <a:pPr marL="0" marR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lang="en-US" altLang="en-US" sz="1050" b="1" dirty="0">
                <a:solidFill>
                  <a:schemeClr val="bg1"/>
                </a:solidFill>
              </a:rPr>
              <a:t> </a:t>
            </a:r>
            <a:r>
              <a:rPr lang="en-US" altLang="en-US" sz="1050" dirty="0">
                <a:solidFill>
                  <a:schemeClr val="bg1"/>
                </a:solidFill>
              </a:rPr>
              <a:t>|</a:t>
            </a:r>
            <a:r>
              <a:rPr lang="en-US" altLang="en-US" sz="1050" b="1" dirty="0">
                <a:solidFill>
                  <a:schemeClr val="bg1"/>
                </a:solidFill>
              </a:rPr>
              <a:t> Introduction to Databases (S21): </a:t>
            </a:r>
            <a:r>
              <a:rPr lang="en-US" altLang="en-US" sz="1050" i="1" dirty="0">
                <a:solidFill>
                  <a:schemeClr val="bg1"/>
                </a:solidFill>
              </a:rPr>
              <a:t>Lecture 3: ER, Relational, SQL (III)</a:t>
            </a:r>
            <a:br>
              <a:rPr lang="en-US" altLang="en-US" sz="1050" i="1" baseline="0" dirty="0">
                <a:solidFill>
                  <a:schemeClr val="bg1"/>
                </a:solidFill>
              </a:rPr>
            </a:br>
            <a:r>
              <a:rPr lang="de-DE" altLang="en-US" sz="900" i="1" dirty="0">
                <a:solidFill>
                  <a:schemeClr val="bg1"/>
                </a:solidFill>
              </a:rPr>
              <a:t>© Donald F. Ferguson, 2020</a:t>
            </a:r>
            <a:endParaRPr lang="en-US" altLang="en-US" sz="900" i="1" dirty="0">
              <a:solidFill>
                <a:schemeClr val="bg1"/>
              </a:solidFill>
            </a:endParaRPr>
          </a:p>
        </p:txBody>
      </p:sp>
      <p:pic>
        <p:nvPicPr>
          <p:cNvPr id="12" name="Picture 10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tangle 13"/>
          <p:cNvSpPr>
            <a:spLocks noChangeArrowheads="1"/>
          </p:cNvSpPr>
          <p:nvPr userDrawn="1"/>
        </p:nvSpPr>
        <p:spPr bwMode="auto">
          <a:xfrm>
            <a:off x="0" y="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71395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672" r:id="rId1"/>
    <p:sldLayoutId id="2147493673" r:id="rId2"/>
    <p:sldLayoutId id="2147493674" r:id="rId3"/>
    <p:sldLayoutId id="2147493675" r:id="rId4"/>
    <p:sldLayoutId id="2147493676" r:id="rId5"/>
    <p:sldLayoutId id="2147493677" r:id="rId6"/>
    <p:sldLayoutId id="2147493678" r:id="rId7"/>
    <p:sldLayoutId id="2147493679" r:id="rId8"/>
  </p:sldLayoutIdLst>
  <p:txStyles>
    <p:titleStyle>
      <a:lvl1pPr algn="ctr" defTabSz="457200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-128"/>
          <a:cs typeface="+mj-cs"/>
        </a:defRPr>
      </a:lvl1pPr>
      <a:lvl2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2pPr>
      <a:lvl3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3pPr>
      <a:lvl4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4pPr>
      <a:lvl5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9pPr>
    </p:titleStyle>
    <p:bodyStyle>
      <a:lvl1pPr marL="342900" indent="-342900" algn="l" defTabSz="457200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charset="-128"/>
          <a:cs typeface="+mn-cs"/>
        </a:defRPr>
      </a:lvl1pPr>
      <a:lvl2pPr marL="742950" indent="-285750" algn="l" defTabSz="457200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ＭＳ Ｐゴシック" charset="-128"/>
          <a:cs typeface="+mn-cs"/>
        </a:defRPr>
      </a:lvl2pPr>
      <a:lvl3pPr marL="11430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charset="-128"/>
          <a:cs typeface="+mn-cs"/>
        </a:defRPr>
      </a:lvl3pPr>
      <a:lvl4pPr marL="16002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4pPr>
      <a:lvl5pPr marL="20574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en.wikipedia.org/wiki/Associative_entity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9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9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9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9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9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9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9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9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9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4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en.wikipedia.org/wiki/Associative_entity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CE15D65-8053-1B4E-B089-18B4089AAF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978" y="-1"/>
            <a:ext cx="9144001" cy="5143501"/>
          </a:xfrm>
          <a:prstGeom prst="rect">
            <a:avLst/>
          </a:prstGeom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pic>
        <p:nvPicPr>
          <p:cNvPr id="3075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6" name="TextBox 9"/>
          <p:cNvSpPr txBox="1">
            <a:spLocks noChangeArrowheads="1"/>
          </p:cNvSpPr>
          <p:nvPr/>
        </p:nvSpPr>
        <p:spPr bwMode="auto">
          <a:xfrm>
            <a:off x="0" y="-19050"/>
            <a:ext cx="9144000" cy="22467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2800" i="1" dirty="0"/>
              <a:t>W4111 – Introduction to Databases</a:t>
            </a:r>
            <a:br>
              <a:rPr lang="en-US" altLang="en-US" sz="2800" i="1" dirty="0"/>
            </a:br>
            <a:r>
              <a:rPr lang="en-US" altLang="en-US" sz="2800" i="1" dirty="0"/>
              <a:t>Section 002, Fall 2023</a:t>
            </a:r>
            <a:br>
              <a:rPr lang="en-US" altLang="en-US" sz="2800" i="1" dirty="0"/>
            </a:br>
            <a:br>
              <a:rPr lang="en-US" altLang="en-US" sz="2800" i="1" dirty="0"/>
            </a:br>
            <a:r>
              <a:rPr lang="en-US" altLang="en-US" sz="2800" i="1" dirty="0"/>
              <a:t>Lecture 4: ER, Relational, SQL (III)</a:t>
            </a:r>
            <a:br>
              <a:rPr lang="en-US" altLang="en-US" sz="2800" i="1" dirty="0"/>
            </a:br>
            <a:r>
              <a:rPr lang="en-US" altLang="en-US" sz="2800" i="1" dirty="0"/>
              <a:t>Applications</a:t>
            </a:r>
          </a:p>
        </p:txBody>
      </p:sp>
      <p:sp>
        <p:nvSpPr>
          <p:cNvPr id="3077" name="TextBox 10"/>
          <p:cNvSpPr txBox="1">
            <a:spLocks noChangeArrowheads="1"/>
          </p:cNvSpPr>
          <p:nvPr/>
        </p:nvSpPr>
        <p:spPr bwMode="auto">
          <a:xfrm>
            <a:off x="0" y="4732991"/>
            <a:ext cx="9144000" cy="3638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lnSpc>
                <a:spcPts val="2400"/>
              </a:lnSpc>
            </a:pPr>
            <a:r>
              <a:rPr lang="en-US" altLang="en-US" sz="1200" i="1" dirty="0">
                <a:solidFill>
                  <a:schemeClr val="bg1"/>
                </a:solidFill>
              </a:rPr>
              <a:t>© Donald F. Ferguson, 2023</a:t>
            </a:r>
          </a:p>
        </p:txBody>
      </p:sp>
    </p:spTree>
    <p:extLst>
      <p:ext uri="{BB962C8B-B14F-4D97-AF65-F5344CB8AC3E}">
        <p14:creationId xmlns:p14="http://schemas.microsoft.com/office/powerpoint/2010/main" val="20379959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Student Relation</a:t>
            </a:r>
          </a:p>
        </p:txBody>
      </p:sp>
      <p:pic>
        <p:nvPicPr>
          <p:cNvPr id="1029" name="Picture 5" descr="W:\db-book\db7\slide-dir\Tables-Figures\EPS-PDF-JPG-dir\tables\student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61265" y="1194239"/>
            <a:ext cx="3467826" cy="308610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119612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Takes Relation</a:t>
            </a:r>
          </a:p>
        </p:txBody>
      </p:sp>
      <p:pic>
        <p:nvPicPr>
          <p:cNvPr id="1026" name="Picture 2" descr="C:\Users\as668\Desktop\Judi-Done\4_02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689727" y="886811"/>
            <a:ext cx="3194759" cy="38439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696054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b="0" i="1" dirty="0">
                <a:ea typeface="+mj-ea"/>
              </a:rPr>
              <a:t>student</a:t>
            </a:r>
            <a:r>
              <a:rPr lang="en-US" dirty="0">
                <a:ea typeface="+mj-ea"/>
              </a:rPr>
              <a:t> natural join </a:t>
            </a:r>
            <a:r>
              <a:rPr lang="en-US" b="0" i="1" dirty="0">
                <a:ea typeface="+mj-ea"/>
              </a:rPr>
              <a:t>takes</a:t>
            </a:r>
          </a:p>
        </p:txBody>
      </p:sp>
      <p:pic>
        <p:nvPicPr>
          <p:cNvPr id="2" name="Picture 2" descr="C:\Users\as668\Desktop\Judi-Done\4_03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762900" y="882447"/>
            <a:ext cx="4307641" cy="357882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1583111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Dangerous in Natural Join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27401"/>
            <a:ext cx="5751386" cy="3708024"/>
          </a:xfrm>
        </p:spPr>
        <p:txBody>
          <a:bodyPr/>
          <a:lstStyle/>
          <a:p>
            <a:r>
              <a:rPr lang="en-US" dirty="0"/>
              <a:t>Beware of unrelated attributes with same name which get equated incorrectly</a:t>
            </a:r>
          </a:p>
          <a:p>
            <a:r>
              <a:rPr lang="en-US" altLang="en-US" dirty="0">
                <a:ea typeface="ＭＳ Ｐゴシック" pitchFamily="34" charset="-128"/>
              </a:rPr>
              <a:t> </a:t>
            </a:r>
            <a:r>
              <a:rPr lang="en-US" dirty="0"/>
              <a:t>Example -- List the names of students instructors along with the titles of courses that they have taken</a:t>
            </a:r>
          </a:p>
          <a:p>
            <a:pPr lvl="1"/>
            <a:r>
              <a:rPr lang="en-US" dirty="0"/>
              <a:t>Correct version</a:t>
            </a:r>
          </a:p>
          <a:p>
            <a:pPr lvl="1">
              <a:buNone/>
            </a:pPr>
            <a:r>
              <a:rPr lang="en-US" b="1" dirty="0"/>
              <a:t>           select </a:t>
            </a:r>
            <a:r>
              <a:rPr lang="en-US" i="1" dirty="0"/>
              <a:t>name</a:t>
            </a:r>
            <a:r>
              <a:rPr lang="en-US" dirty="0"/>
              <a:t>, </a:t>
            </a:r>
            <a:r>
              <a:rPr lang="en-US" i="1" dirty="0"/>
              <a:t>title</a:t>
            </a:r>
            <a:br>
              <a:rPr lang="en-US" i="1" dirty="0"/>
            </a:br>
            <a:r>
              <a:rPr lang="en-US" i="1" dirty="0"/>
              <a:t>       </a:t>
            </a:r>
            <a:r>
              <a:rPr lang="en-US" b="1" dirty="0"/>
              <a:t>from </a:t>
            </a:r>
            <a:r>
              <a:rPr lang="en-US" i="1" dirty="0"/>
              <a:t>student </a:t>
            </a:r>
            <a:r>
              <a:rPr lang="en-US" b="1" dirty="0"/>
              <a:t>natural join </a:t>
            </a:r>
            <a:r>
              <a:rPr lang="en-US" i="1" dirty="0"/>
              <a:t>takes</a:t>
            </a:r>
            <a:r>
              <a:rPr lang="en-US" dirty="0"/>
              <a:t>, </a:t>
            </a:r>
            <a:r>
              <a:rPr lang="en-US" i="1" dirty="0"/>
              <a:t>course</a:t>
            </a:r>
            <a:br>
              <a:rPr lang="en-US" i="1" dirty="0"/>
            </a:br>
            <a:r>
              <a:rPr lang="en-US" i="1" dirty="0"/>
              <a:t>       </a:t>
            </a:r>
            <a:r>
              <a:rPr lang="en-US" b="1" dirty="0"/>
              <a:t>where </a:t>
            </a:r>
            <a:r>
              <a:rPr lang="en-US" i="1" dirty="0" err="1"/>
              <a:t>takes</a:t>
            </a:r>
            <a:r>
              <a:rPr lang="en-US" dirty="0" err="1"/>
              <a:t>.</a:t>
            </a:r>
            <a:r>
              <a:rPr lang="en-US" i="1" dirty="0" err="1"/>
              <a:t>course_id</a:t>
            </a:r>
            <a:r>
              <a:rPr lang="en-US" i="1" dirty="0"/>
              <a:t> </a:t>
            </a:r>
            <a:r>
              <a:rPr lang="en-US" dirty="0"/>
              <a:t>= </a:t>
            </a:r>
            <a:r>
              <a:rPr lang="en-US" i="1" dirty="0" err="1"/>
              <a:t>course</a:t>
            </a:r>
            <a:r>
              <a:rPr lang="en-US" dirty="0" err="1"/>
              <a:t>.</a:t>
            </a:r>
            <a:r>
              <a:rPr lang="en-US" i="1" dirty="0" err="1"/>
              <a:t>course_id</a:t>
            </a:r>
            <a:r>
              <a:rPr lang="en-US" dirty="0"/>
              <a:t>;</a:t>
            </a:r>
          </a:p>
          <a:p>
            <a:pPr lvl="1"/>
            <a:r>
              <a:rPr lang="en-US" dirty="0"/>
              <a:t>Incorrect version</a:t>
            </a:r>
          </a:p>
          <a:p>
            <a:pPr lvl="2">
              <a:buFont typeface="Webdings" pitchFamily="18" charset="2"/>
              <a:buNone/>
              <a:defRPr/>
            </a:pPr>
            <a:r>
              <a:rPr lang="en-US" b="1" dirty="0"/>
              <a:t>       select </a:t>
            </a:r>
            <a:r>
              <a:rPr lang="en-US" i="1" dirty="0"/>
              <a:t>name</a:t>
            </a:r>
            <a:r>
              <a:rPr lang="en-US" dirty="0"/>
              <a:t>, </a:t>
            </a:r>
            <a:r>
              <a:rPr lang="en-US" i="1" dirty="0"/>
              <a:t>title</a:t>
            </a:r>
            <a:br>
              <a:rPr lang="en-US" i="1" dirty="0"/>
            </a:br>
            <a:r>
              <a:rPr lang="en-US" i="1" dirty="0"/>
              <a:t>   </a:t>
            </a:r>
            <a:r>
              <a:rPr lang="en-US" b="1" dirty="0"/>
              <a:t>from </a:t>
            </a:r>
            <a:r>
              <a:rPr lang="en-US" i="1" dirty="0"/>
              <a:t>student </a:t>
            </a:r>
            <a:r>
              <a:rPr lang="en-US" b="1" dirty="0"/>
              <a:t>natural join </a:t>
            </a:r>
            <a:r>
              <a:rPr lang="en-US" i="1" dirty="0"/>
              <a:t>takes </a:t>
            </a:r>
            <a:r>
              <a:rPr lang="en-US" b="1" dirty="0"/>
              <a:t>natural join </a:t>
            </a:r>
            <a:r>
              <a:rPr lang="en-US" i="1" dirty="0"/>
              <a:t>course</a:t>
            </a:r>
            <a:r>
              <a:rPr lang="en-US" dirty="0"/>
              <a:t>;</a:t>
            </a:r>
          </a:p>
          <a:p>
            <a:pPr lvl="2">
              <a:defRPr/>
            </a:pPr>
            <a:r>
              <a:rPr lang="en-US" dirty="0"/>
              <a:t>This query omits all (student name, course title) pairs where the student takes a course in a department other than the student's own department. </a:t>
            </a:r>
          </a:p>
          <a:p>
            <a:pPr lvl="2">
              <a:defRPr/>
            </a:pPr>
            <a:r>
              <a:rPr lang="en-US" dirty="0"/>
              <a:t>The  correct  version (above), correctly outputs such pairs.</a:t>
            </a:r>
          </a:p>
          <a:p>
            <a:pPr lvl="1"/>
            <a:endParaRPr lang="en-US" sz="1200" dirty="0"/>
          </a:p>
          <a:p>
            <a:pPr lvl="1"/>
            <a:endParaRPr lang="en-US" altLang="en-US" dirty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162432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Natural Join with Using Clause</a:t>
            </a:r>
            <a:endParaRPr lang="en-US" altLang="en-US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7170" name="Rectangle 3"/>
          <p:cNvSpPr>
            <a:spLocks noGrp="1" noChangeArrowheads="1"/>
          </p:cNvSpPr>
          <p:nvPr>
            <p:ph idx="1"/>
          </p:nvPr>
        </p:nvSpPr>
        <p:spPr>
          <a:xfrm>
            <a:off x="1719263" y="838632"/>
            <a:ext cx="5809001" cy="2261185"/>
          </a:xfrm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indent="-274320"/>
            <a:r>
              <a:rPr lang="en-US" dirty="0"/>
              <a:t>To avoid the danger of equating attributes erroneously, we can use the “</a:t>
            </a:r>
            <a:r>
              <a:rPr lang="en-US" b="1" dirty="0"/>
              <a:t>using</a:t>
            </a:r>
            <a:r>
              <a:rPr lang="en-US" dirty="0"/>
              <a:t>” construct that allows us to specify exactly which columns should be equated.</a:t>
            </a:r>
          </a:p>
          <a:p>
            <a:pPr indent="-274320"/>
            <a:r>
              <a:rPr lang="en-US" dirty="0"/>
              <a:t>Query example</a:t>
            </a:r>
            <a:endParaRPr lang="en-US" i="1" dirty="0"/>
          </a:p>
          <a:p>
            <a:pPr>
              <a:buNone/>
              <a:defRPr/>
            </a:pPr>
            <a:r>
              <a:rPr lang="en-US" i="1" dirty="0"/>
              <a:t>        </a:t>
            </a:r>
            <a:r>
              <a:rPr lang="en-US" b="1" dirty="0"/>
              <a:t>select </a:t>
            </a:r>
            <a:r>
              <a:rPr lang="en-US" i="1" dirty="0"/>
              <a:t>name</a:t>
            </a:r>
            <a:r>
              <a:rPr lang="en-US" dirty="0"/>
              <a:t>, </a:t>
            </a:r>
            <a:r>
              <a:rPr lang="en-US" i="1" dirty="0"/>
              <a:t>title</a:t>
            </a:r>
            <a:br>
              <a:rPr lang="en-US" i="1" dirty="0"/>
            </a:br>
            <a:r>
              <a:rPr lang="en-US" i="1" dirty="0"/>
              <a:t>   </a:t>
            </a:r>
            <a:r>
              <a:rPr lang="en-US" b="1" dirty="0"/>
              <a:t>from  </a:t>
            </a:r>
            <a:r>
              <a:rPr lang="en-US" dirty="0"/>
              <a:t>(</a:t>
            </a:r>
            <a:r>
              <a:rPr lang="en-US" i="1" dirty="0"/>
              <a:t>student </a:t>
            </a:r>
            <a:r>
              <a:rPr lang="en-US" b="1" dirty="0"/>
              <a:t>natural join </a:t>
            </a:r>
            <a:r>
              <a:rPr lang="en-US" i="1" dirty="0"/>
              <a:t>takes</a:t>
            </a:r>
            <a:r>
              <a:rPr lang="en-US" dirty="0"/>
              <a:t>) </a:t>
            </a:r>
            <a:r>
              <a:rPr lang="en-US" b="1" dirty="0"/>
              <a:t> join </a:t>
            </a:r>
            <a:r>
              <a:rPr lang="en-US" i="1" dirty="0"/>
              <a:t>course</a:t>
            </a:r>
            <a:r>
              <a:rPr lang="en-US" dirty="0"/>
              <a:t> </a:t>
            </a:r>
            <a:r>
              <a:rPr lang="en-US" b="1" dirty="0"/>
              <a:t>using </a:t>
            </a:r>
            <a:r>
              <a:rPr lang="en-US" dirty="0"/>
              <a:t>(</a:t>
            </a:r>
            <a:r>
              <a:rPr lang="en-US" i="1" dirty="0" err="1"/>
              <a:t>course_id</a:t>
            </a:r>
            <a:r>
              <a:rPr lang="en-US" dirty="0"/>
              <a:t>)</a:t>
            </a:r>
          </a:p>
          <a:p>
            <a:pPr indent="-274320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993291533"/>
      </p:ext>
    </p:extLst>
  </p:cSld>
  <p:clrMapOvr>
    <a:masterClrMapping/>
  </p:clrMapOvr>
  <p:transition spd="slow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 Condition</a:t>
            </a:r>
            <a:endParaRPr lang="en-US" altLang="en-US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7170" name="Rectangle 3"/>
          <p:cNvSpPr>
            <a:spLocks noGrp="1" noChangeArrowheads="1"/>
          </p:cNvSpPr>
          <p:nvPr>
            <p:ph idx="1"/>
          </p:nvPr>
        </p:nvSpPr>
        <p:spPr>
          <a:xfrm>
            <a:off x="1719265" y="820344"/>
            <a:ext cx="5715785" cy="3677840"/>
          </a:xfrm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indent="-274320"/>
            <a:r>
              <a:rPr lang="en-US" dirty="0"/>
              <a:t>The  </a:t>
            </a:r>
            <a:r>
              <a:rPr lang="en-US" b="1" dirty="0"/>
              <a:t>on </a:t>
            </a:r>
            <a:r>
              <a:rPr lang="en-US" dirty="0"/>
              <a:t> condition allows a general predicate over the relations being  joined</a:t>
            </a:r>
          </a:p>
          <a:p>
            <a:pPr indent="-274320"/>
            <a:r>
              <a:rPr lang="en-US" dirty="0"/>
              <a:t>This predicate is written like a </a:t>
            </a:r>
            <a:r>
              <a:rPr lang="en-US" b="1" dirty="0"/>
              <a:t>where</a:t>
            </a:r>
            <a:r>
              <a:rPr lang="en-US" dirty="0"/>
              <a:t> clause predicate except for the use of the keyword </a:t>
            </a:r>
            <a:r>
              <a:rPr lang="en-US" b="1" dirty="0"/>
              <a:t>on</a:t>
            </a:r>
          </a:p>
          <a:p>
            <a:pPr indent="-274320"/>
            <a:r>
              <a:rPr lang="en-US" dirty="0"/>
              <a:t>Query example</a:t>
            </a:r>
            <a:endParaRPr lang="en-US" i="1" dirty="0"/>
          </a:p>
          <a:p>
            <a:pPr>
              <a:buNone/>
              <a:defRPr/>
            </a:pPr>
            <a:r>
              <a:rPr lang="en-US" b="1" dirty="0"/>
              <a:t>          select *</a:t>
            </a:r>
            <a:br>
              <a:rPr lang="en-US" i="1" dirty="0"/>
            </a:br>
            <a:r>
              <a:rPr lang="en-US" i="1" dirty="0"/>
              <a:t>     </a:t>
            </a:r>
            <a:r>
              <a:rPr lang="en-US" b="1" dirty="0"/>
              <a:t>from  </a:t>
            </a:r>
            <a:r>
              <a:rPr lang="en-US" i="1" dirty="0"/>
              <a:t>student </a:t>
            </a:r>
            <a:r>
              <a:rPr lang="en-US" b="1" dirty="0"/>
              <a:t>join </a:t>
            </a:r>
            <a:r>
              <a:rPr lang="en-US" i="1" dirty="0"/>
              <a:t>takes</a:t>
            </a:r>
            <a:r>
              <a:rPr lang="en-US" dirty="0"/>
              <a:t> </a:t>
            </a:r>
            <a:r>
              <a:rPr lang="en-US" b="1" dirty="0"/>
              <a:t>on </a:t>
            </a:r>
            <a:r>
              <a:rPr lang="en-US" i="1" dirty="0" err="1"/>
              <a:t>student_ID</a:t>
            </a:r>
            <a:r>
              <a:rPr lang="en-US" b="1" dirty="0"/>
              <a:t>  </a:t>
            </a:r>
            <a:r>
              <a:rPr lang="en-US" dirty="0"/>
              <a:t>=</a:t>
            </a:r>
            <a:r>
              <a:rPr lang="en-US" b="1" dirty="0"/>
              <a:t> </a:t>
            </a:r>
            <a:r>
              <a:rPr lang="en-US" i="1" dirty="0" err="1"/>
              <a:t>takes_ID</a:t>
            </a:r>
            <a:endParaRPr lang="en-US" i="1" dirty="0"/>
          </a:p>
          <a:p>
            <a:pPr lvl="1">
              <a:defRPr/>
            </a:pPr>
            <a:r>
              <a:rPr lang="en-US" dirty="0"/>
              <a:t>The </a:t>
            </a:r>
            <a:r>
              <a:rPr lang="en-US" b="1" dirty="0"/>
              <a:t>on</a:t>
            </a:r>
            <a:r>
              <a:rPr lang="en-US" dirty="0"/>
              <a:t> condition above specifies that a tuple from </a:t>
            </a:r>
            <a:r>
              <a:rPr lang="en-US" i="1" dirty="0"/>
              <a:t>student</a:t>
            </a:r>
            <a:r>
              <a:rPr lang="en-US" dirty="0"/>
              <a:t> matches a tuple from </a:t>
            </a:r>
            <a:r>
              <a:rPr lang="en-US" i="1" dirty="0"/>
              <a:t>takes</a:t>
            </a:r>
            <a:r>
              <a:rPr lang="en-US" dirty="0"/>
              <a:t> if their </a:t>
            </a:r>
            <a:r>
              <a:rPr lang="en-US" i="1" dirty="0"/>
              <a:t>ID</a:t>
            </a:r>
            <a:r>
              <a:rPr lang="en-US" dirty="0"/>
              <a:t> values are equal.</a:t>
            </a:r>
          </a:p>
          <a:p>
            <a:pPr>
              <a:defRPr/>
            </a:pPr>
            <a:r>
              <a:rPr lang="en-US" dirty="0"/>
              <a:t>Equivalent to:</a:t>
            </a:r>
          </a:p>
          <a:p>
            <a:pPr>
              <a:buNone/>
              <a:defRPr/>
            </a:pPr>
            <a:r>
              <a:rPr lang="en-US" b="1" dirty="0"/>
              <a:t>             select *</a:t>
            </a:r>
            <a:br>
              <a:rPr lang="en-US" i="1" dirty="0"/>
            </a:br>
            <a:r>
              <a:rPr lang="en-US" i="1" dirty="0"/>
              <a:t>        </a:t>
            </a:r>
            <a:r>
              <a:rPr lang="en-US" b="1" dirty="0"/>
              <a:t>from  </a:t>
            </a:r>
            <a:r>
              <a:rPr lang="en-US" i="1" dirty="0"/>
              <a:t>student , takes</a:t>
            </a:r>
            <a:r>
              <a:rPr lang="en-US" dirty="0"/>
              <a:t> </a:t>
            </a:r>
            <a:br>
              <a:rPr lang="en-US" i="1" dirty="0"/>
            </a:br>
            <a:r>
              <a:rPr lang="en-US" i="1" dirty="0"/>
              <a:t>        </a:t>
            </a:r>
            <a:r>
              <a:rPr lang="en-US" b="1" dirty="0"/>
              <a:t>where  </a:t>
            </a:r>
            <a:r>
              <a:rPr lang="en-US" i="1" dirty="0" err="1"/>
              <a:t>student_ID</a:t>
            </a:r>
            <a:r>
              <a:rPr lang="en-US" b="1" dirty="0"/>
              <a:t>  </a:t>
            </a:r>
            <a:r>
              <a:rPr lang="en-US" dirty="0"/>
              <a:t>=</a:t>
            </a:r>
            <a:r>
              <a:rPr lang="en-US" b="1" dirty="0"/>
              <a:t> </a:t>
            </a:r>
            <a:r>
              <a:rPr lang="en-US" i="1" dirty="0" err="1"/>
              <a:t>takes_ID</a:t>
            </a:r>
            <a:endParaRPr lang="en-US" dirty="0"/>
          </a:p>
          <a:p>
            <a:pPr>
              <a:defRPr/>
            </a:pPr>
            <a:endParaRPr lang="en-US" i="1" dirty="0"/>
          </a:p>
          <a:p>
            <a:pPr indent="-274320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857793740"/>
      </p:ext>
    </p:extLst>
  </p:cSld>
  <p:clrMapOvr>
    <a:masterClrMapping/>
  </p:clrMapOvr>
  <p:transition spd="slow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 Condition (Cont.)</a:t>
            </a:r>
            <a:endParaRPr lang="en-US" altLang="en-US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7170" name="Rectangle 3"/>
          <p:cNvSpPr>
            <a:spLocks noGrp="1" noChangeArrowheads="1"/>
          </p:cNvSpPr>
          <p:nvPr>
            <p:ph idx="1"/>
          </p:nvPr>
        </p:nvSpPr>
        <p:spPr>
          <a:xfrm>
            <a:off x="1719263" y="820343"/>
            <a:ext cx="5775710" cy="3513914"/>
          </a:xfrm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indent="-274320"/>
            <a:r>
              <a:rPr lang="en-US" dirty="0"/>
              <a:t>The  </a:t>
            </a:r>
            <a:r>
              <a:rPr lang="en-US" b="1" dirty="0"/>
              <a:t>on </a:t>
            </a:r>
            <a:r>
              <a:rPr lang="en-US" dirty="0"/>
              <a:t> condition allows a general predicate over the relations being joined.  </a:t>
            </a:r>
          </a:p>
          <a:p>
            <a:pPr indent="-274320"/>
            <a:r>
              <a:rPr lang="en-US" dirty="0"/>
              <a:t>This predicate is written like a </a:t>
            </a:r>
            <a:r>
              <a:rPr lang="en-US" b="1" dirty="0"/>
              <a:t>where</a:t>
            </a:r>
            <a:r>
              <a:rPr lang="en-US" dirty="0"/>
              <a:t> clause predicate except for the use of the keyword </a:t>
            </a:r>
            <a:r>
              <a:rPr lang="en-US" b="1" dirty="0"/>
              <a:t>on</a:t>
            </a:r>
            <a:r>
              <a:rPr lang="en-US" dirty="0"/>
              <a:t>.</a:t>
            </a:r>
          </a:p>
          <a:p>
            <a:pPr indent="-274320"/>
            <a:r>
              <a:rPr lang="en-US" dirty="0"/>
              <a:t>Query example</a:t>
            </a:r>
            <a:endParaRPr lang="en-US" i="1" dirty="0"/>
          </a:p>
          <a:p>
            <a:pPr>
              <a:buNone/>
              <a:defRPr/>
            </a:pPr>
            <a:r>
              <a:rPr lang="en-US" i="1" dirty="0"/>
              <a:t>        </a:t>
            </a:r>
            <a:r>
              <a:rPr lang="en-US" b="1" dirty="0"/>
              <a:t>select *</a:t>
            </a:r>
            <a:br>
              <a:rPr lang="en-US" i="1" dirty="0"/>
            </a:br>
            <a:r>
              <a:rPr lang="en-US" i="1" dirty="0"/>
              <a:t>   </a:t>
            </a:r>
            <a:r>
              <a:rPr lang="en-US" b="1" dirty="0"/>
              <a:t>from  </a:t>
            </a:r>
            <a:r>
              <a:rPr lang="en-US" i="1" dirty="0"/>
              <a:t>student </a:t>
            </a:r>
            <a:r>
              <a:rPr lang="en-US" b="1" dirty="0"/>
              <a:t>join </a:t>
            </a:r>
            <a:r>
              <a:rPr lang="en-US" i="1" dirty="0"/>
              <a:t>takes</a:t>
            </a:r>
            <a:r>
              <a:rPr lang="en-US" dirty="0"/>
              <a:t> </a:t>
            </a:r>
            <a:r>
              <a:rPr lang="en-US" b="1" dirty="0"/>
              <a:t>on </a:t>
            </a:r>
            <a:r>
              <a:rPr lang="en-US" i="1" dirty="0" err="1"/>
              <a:t>student_ID</a:t>
            </a:r>
            <a:r>
              <a:rPr lang="en-US" b="1" dirty="0"/>
              <a:t>  </a:t>
            </a:r>
            <a:r>
              <a:rPr lang="en-US" dirty="0"/>
              <a:t>=</a:t>
            </a:r>
            <a:r>
              <a:rPr lang="en-US" b="1" dirty="0"/>
              <a:t> </a:t>
            </a:r>
            <a:r>
              <a:rPr lang="en-US" i="1" dirty="0" err="1"/>
              <a:t>takes_ID</a:t>
            </a:r>
            <a:endParaRPr lang="en-US" i="1" dirty="0"/>
          </a:p>
          <a:p>
            <a:pPr lvl="1">
              <a:defRPr/>
            </a:pPr>
            <a:r>
              <a:rPr lang="en-US" dirty="0"/>
              <a:t>The </a:t>
            </a:r>
            <a:r>
              <a:rPr lang="en-US" b="1" dirty="0"/>
              <a:t>on</a:t>
            </a:r>
            <a:r>
              <a:rPr lang="en-US" dirty="0"/>
              <a:t> condition above specifies that a tuple from </a:t>
            </a:r>
            <a:r>
              <a:rPr lang="en-US" i="1" dirty="0"/>
              <a:t>student</a:t>
            </a:r>
            <a:r>
              <a:rPr lang="en-US" dirty="0"/>
              <a:t> matches a tuple from </a:t>
            </a:r>
            <a:r>
              <a:rPr lang="en-US" i="1" dirty="0"/>
              <a:t>takes</a:t>
            </a:r>
            <a:r>
              <a:rPr lang="en-US" dirty="0"/>
              <a:t> if their </a:t>
            </a:r>
            <a:r>
              <a:rPr lang="en-US" i="1" dirty="0"/>
              <a:t>ID</a:t>
            </a:r>
            <a:r>
              <a:rPr lang="en-US" dirty="0"/>
              <a:t> values are equal.</a:t>
            </a:r>
          </a:p>
          <a:p>
            <a:pPr>
              <a:defRPr/>
            </a:pPr>
            <a:r>
              <a:rPr lang="en-US" dirty="0"/>
              <a:t>Equivalent to:</a:t>
            </a:r>
          </a:p>
          <a:p>
            <a:pPr>
              <a:buNone/>
              <a:defRPr/>
            </a:pPr>
            <a:r>
              <a:rPr lang="en-US" b="1" dirty="0"/>
              <a:t>        select *</a:t>
            </a:r>
            <a:br>
              <a:rPr lang="en-US" i="1" dirty="0"/>
            </a:br>
            <a:r>
              <a:rPr lang="en-US" i="1" dirty="0"/>
              <a:t>   </a:t>
            </a:r>
            <a:r>
              <a:rPr lang="en-US" b="1" dirty="0"/>
              <a:t>from  </a:t>
            </a:r>
            <a:r>
              <a:rPr lang="en-US" i="1" dirty="0"/>
              <a:t>student , takes</a:t>
            </a:r>
            <a:r>
              <a:rPr lang="en-US" dirty="0"/>
              <a:t> </a:t>
            </a:r>
            <a:br>
              <a:rPr lang="en-US" i="1" dirty="0"/>
            </a:br>
            <a:r>
              <a:rPr lang="en-US" i="1" dirty="0"/>
              <a:t>   </a:t>
            </a:r>
            <a:r>
              <a:rPr lang="en-US" b="1" dirty="0"/>
              <a:t>where  </a:t>
            </a:r>
            <a:r>
              <a:rPr lang="en-US" i="1" dirty="0" err="1"/>
              <a:t>student_ID</a:t>
            </a:r>
            <a:r>
              <a:rPr lang="en-US" b="1" dirty="0"/>
              <a:t>  </a:t>
            </a:r>
            <a:r>
              <a:rPr lang="en-US" dirty="0"/>
              <a:t>=</a:t>
            </a:r>
            <a:r>
              <a:rPr lang="en-US" b="1" dirty="0"/>
              <a:t> </a:t>
            </a:r>
            <a:r>
              <a:rPr lang="en-US" i="1" dirty="0" err="1"/>
              <a:t>takes_ID</a:t>
            </a:r>
            <a:endParaRPr lang="en-US" dirty="0"/>
          </a:p>
          <a:p>
            <a:pPr indent="-274320"/>
            <a:endParaRPr lang="en-US" i="1" dirty="0"/>
          </a:p>
          <a:p>
            <a:pPr indent="-274320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265873064"/>
      </p:ext>
    </p:extLst>
  </p:cSld>
  <p:clrMapOvr>
    <a:masterClrMapping/>
  </p:clrMapOvr>
  <p:transition spd="slow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D607D8E-4650-FBF4-033C-D3D2AFB90D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Switch to notebook.</a:t>
            </a:r>
          </a:p>
          <a:p>
            <a:r>
              <a:rPr lang="en-US" dirty="0"/>
              <a:t>But, first an aside – Associative Entity (next slides)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D53F0BA-6282-E123-F24F-F15C1D1A1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 Examples</a:t>
            </a:r>
          </a:p>
        </p:txBody>
      </p:sp>
    </p:spTree>
    <p:extLst>
      <p:ext uri="{BB962C8B-B14F-4D97-AF65-F5344CB8AC3E}">
        <p14:creationId xmlns:p14="http://schemas.microsoft.com/office/powerpoint/2010/main" val="14951607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6DCD4F1-274F-B11E-AA7D-232AFB755B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/>
              <a:t>The ER model represents “associations/relationships” as</a:t>
            </a:r>
          </a:p>
          <a:p>
            <a:pPr lvl="1"/>
            <a:r>
              <a:rPr lang="en-US" sz="1600" dirty="0"/>
              <a:t>First class “things”</a:t>
            </a:r>
          </a:p>
          <a:p>
            <a:pPr lvl="1"/>
            <a:r>
              <a:rPr lang="en-US" sz="1600" dirty="0"/>
              <a:t>That are different from “entities.”</a:t>
            </a:r>
          </a:p>
          <a:p>
            <a:r>
              <a:rPr lang="en-US" sz="1800" dirty="0"/>
              <a:t>The SQL model does not have “relationships” or</a:t>
            </a:r>
            <a:br>
              <a:rPr lang="en-US" sz="1800" dirty="0"/>
            </a:br>
            <a:r>
              <a:rPr lang="en-US" sz="1800" dirty="0"/>
              <a:t>associations as first-class types. You have</a:t>
            </a:r>
          </a:p>
          <a:p>
            <a:pPr lvl="1"/>
            <a:r>
              <a:rPr lang="en-US" sz="1600" dirty="0"/>
              <a:t>Tables</a:t>
            </a:r>
          </a:p>
          <a:p>
            <a:pPr lvl="1"/>
            <a:r>
              <a:rPr lang="en-US" sz="1600" dirty="0"/>
              <a:t>Columns</a:t>
            </a:r>
          </a:p>
          <a:p>
            <a:pPr lvl="1"/>
            <a:r>
              <a:rPr lang="en-US" sz="1600" dirty="0"/>
              <a:t>Keys</a:t>
            </a:r>
          </a:p>
          <a:p>
            <a:pPr lvl="1"/>
            <a:r>
              <a:rPr lang="en-US" sz="1600" dirty="0"/>
              <a:t>Constraints</a:t>
            </a:r>
          </a:p>
          <a:p>
            <a:pPr lvl="1"/>
            <a:r>
              <a:rPr lang="en-US" sz="1600" dirty="0"/>
              <a:t>… …</a:t>
            </a:r>
          </a:p>
          <a:p>
            <a:r>
              <a:rPr lang="en-US" sz="1800" dirty="0"/>
              <a:t>You can implement some “relationships” using</a:t>
            </a:r>
            <a:br>
              <a:rPr lang="en-US" sz="1800" dirty="0"/>
            </a:br>
            <a:r>
              <a:rPr lang="en-US" sz="1800" dirty="0"/>
              <a:t>foreign keys. Others require something more</a:t>
            </a:r>
            <a:br>
              <a:rPr lang="en-US" sz="1800" dirty="0"/>
            </a:br>
            <a:r>
              <a:rPr lang="en-US" sz="1800" dirty="0"/>
              <a:t>complex – an </a:t>
            </a:r>
            <a:r>
              <a:rPr lang="en-US" sz="1800" i="1" dirty="0"/>
              <a:t>associative entity.</a:t>
            </a:r>
            <a:endParaRPr lang="en-US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AEAE897-0AD2-4338-3FDF-8AB55EBB48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Associative Entity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39D9D2-694A-B397-441B-A8716A849C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0270" y="1047750"/>
            <a:ext cx="3484179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8971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0CCC50E-11CB-6861-D6E3-C216AA7754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600" dirty="0"/>
              <a:t>“An associative entity is a term used in relational and entity–relationship theory. A relational database requires the implementation of a base relation (or base table) to resolve many-to-many relationships. A base relation representing this kind of entity is called, informally, an associative table.” (</a:t>
            </a:r>
            <a:r>
              <a:rPr lang="en-US" sz="1600" dirty="0">
                <a:hlinkClick r:id="rId2"/>
              </a:rPr>
              <a:t>https://en.wikipedia.org/wiki/Associative_entity</a:t>
            </a:r>
            <a:r>
              <a:rPr lang="en-US" sz="1600" dirty="0"/>
              <a:t>)</a:t>
            </a:r>
          </a:p>
          <a:p>
            <a:r>
              <a:rPr lang="en-US" sz="1600" dirty="0"/>
              <a:t>Consider </a:t>
            </a:r>
            <a:r>
              <a:rPr lang="en-US" sz="1600" i="1" dirty="0"/>
              <a:t>Students – Sections:</a:t>
            </a:r>
          </a:p>
          <a:p>
            <a:pPr lvl="1"/>
            <a:r>
              <a:rPr lang="en-US" sz="1400" dirty="0"/>
              <a:t>This is many-to-many. There is no way to implement in SQL. You see this in the </a:t>
            </a:r>
            <a:r>
              <a:rPr lang="en-US" sz="1400" i="1" dirty="0"/>
              <a:t>Advises</a:t>
            </a:r>
            <a:r>
              <a:rPr lang="en-US" sz="1400" dirty="0"/>
              <a:t> table in the sample database.</a:t>
            </a:r>
          </a:p>
          <a:p>
            <a:pPr lvl="1"/>
            <a:r>
              <a:rPr lang="en-US" sz="1400" dirty="0"/>
              <a:t>The “relationship/association” has properties that are not attributes of the connected entities.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A9EF971-2BF5-3F4F-D16F-EF82E9293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Associative Entity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02060F-2928-529A-5019-1500227B7D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40230"/>
            <a:ext cx="4036115" cy="1676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5500D47-8C67-B6FF-99C3-CE3B987C5F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8003" y="2753342"/>
            <a:ext cx="3962400" cy="1518233"/>
          </a:xfrm>
          <a:prstGeom prst="rect">
            <a:avLst/>
          </a:prstGeom>
        </p:spPr>
      </p:pic>
      <p:sp>
        <p:nvSpPr>
          <p:cNvPr id="6" name="Right Arrow 5">
            <a:extLst>
              <a:ext uri="{FF2B5EF4-FFF2-40B4-BE49-F238E27FC236}">
                <a16:creationId xmlns:a16="http://schemas.microsoft.com/office/drawing/2014/main" id="{0FD0876D-B232-03A0-BF63-47777B13DECC}"/>
              </a:ext>
            </a:extLst>
          </p:cNvPr>
          <p:cNvSpPr/>
          <p:nvPr/>
        </p:nvSpPr>
        <p:spPr>
          <a:xfrm>
            <a:off x="4003458" y="2635562"/>
            <a:ext cx="1295400" cy="533400"/>
          </a:xfrm>
          <a:prstGeom prst="rightArrow">
            <a:avLst/>
          </a:prstGeom>
          <a:solidFill>
            <a:srgbClr val="0070C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SQL Realization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194C058-E018-3896-1C69-96AC828B7A90}"/>
              </a:ext>
            </a:extLst>
          </p:cNvPr>
          <p:cNvSpPr txBox="1"/>
          <p:nvPr/>
        </p:nvSpPr>
        <p:spPr>
          <a:xfrm>
            <a:off x="1981200" y="4271575"/>
            <a:ext cx="2970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Switch to notebook diagram.</a:t>
            </a:r>
          </a:p>
        </p:txBody>
      </p:sp>
    </p:spTree>
    <p:extLst>
      <p:ext uri="{BB962C8B-B14F-4D97-AF65-F5344CB8AC3E}">
        <p14:creationId xmlns:p14="http://schemas.microsoft.com/office/powerpoint/2010/main" val="589969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Picture 11" descr="16x9_BG-08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pic>
        <p:nvPicPr>
          <p:cNvPr id="10243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4" name="TextBox 8"/>
          <p:cNvSpPr txBox="1">
            <a:spLocks noChangeArrowheads="1"/>
          </p:cNvSpPr>
          <p:nvPr/>
        </p:nvSpPr>
        <p:spPr bwMode="auto">
          <a:xfrm>
            <a:off x="0" y="1733550"/>
            <a:ext cx="914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2800" i="1" dirty="0">
                <a:solidFill>
                  <a:schemeClr val="bg1"/>
                </a:solidFill>
              </a:rPr>
              <a:t>Contents</a:t>
            </a:r>
            <a:endParaRPr lang="en-US" altLang="en-US" sz="1600" i="1" dirty="0">
              <a:solidFill>
                <a:schemeClr val="bg1"/>
              </a:solidFill>
            </a:endParaRPr>
          </a:p>
        </p:txBody>
      </p:sp>
      <p:sp>
        <p:nvSpPr>
          <p:cNvPr id="8" name="TextBox 9"/>
          <p:cNvSpPr txBox="1">
            <a:spLocks noChangeArrowheads="1"/>
          </p:cNvSpPr>
          <p:nvPr/>
        </p:nvSpPr>
        <p:spPr bwMode="auto">
          <a:xfrm>
            <a:off x="0" y="4695825"/>
            <a:ext cx="6781800" cy="350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lnSpc>
                <a:spcPts val="2400"/>
              </a:lnSpc>
            </a:pPr>
            <a:fld id="{A057C3CF-FEF9-2D44-911E-86B89DEEE20D}" type="slidenum">
              <a:rPr lang="en-US" altLang="en-US" sz="800" b="1">
                <a:solidFill>
                  <a:schemeClr val="bg1"/>
                </a:solidFill>
              </a:rPr>
              <a:pPr>
                <a:lnSpc>
                  <a:spcPts val="2400"/>
                </a:lnSpc>
              </a:pPr>
              <a:t>2</a:t>
            </a:fld>
            <a:r>
              <a:rPr lang="en-US" altLang="en-US" sz="800" b="1" dirty="0">
                <a:solidFill>
                  <a:schemeClr val="bg1"/>
                </a:solidFill>
              </a:rPr>
              <a:t> </a:t>
            </a:r>
            <a:r>
              <a:rPr lang="en-US" altLang="en-US" sz="800" dirty="0">
                <a:solidFill>
                  <a:schemeClr val="bg1"/>
                </a:solidFill>
              </a:rPr>
              <a:t>|</a:t>
            </a:r>
            <a:r>
              <a:rPr lang="en-US" altLang="en-US" sz="800" b="1" dirty="0">
                <a:solidFill>
                  <a:schemeClr val="bg1"/>
                </a:solidFill>
              </a:rPr>
              <a:t> COMS W4111_002_2023_3: Lecture 4: ER, Relational, SQL (III), Applications		© Donald F. Ferguson, 2023</a:t>
            </a:r>
            <a:endParaRPr lang="en-US" altLang="en-US" sz="8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12118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Picture 11" descr="16x9_BG-08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pic>
        <p:nvPicPr>
          <p:cNvPr id="10243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4" name="TextBox 8"/>
          <p:cNvSpPr txBox="1">
            <a:spLocks noChangeArrowheads="1"/>
          </p:cNvSpPr>
          <p:nvPr/>
        </p:nvSpPr>
        <p:spPr bwMode="auto">
          <a:xfrm>
            <a:off x="0" y="1733550"/>
            <a:ext cx="914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Integrity Constraints, Part 1</a:t>
            </a:r>
            <a:endParaRPr kumimoji="0" lang="en-US" altLang="en-US" sz="16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8" name="TextBox 9"/>
          <p:cNvSpPr txBox="1">
            <a:spLocks noChangeArrowheads="1"/>
          </p:cNvSpPr>
          <p:nvPr/>
        </p:nvSpPr>
        <p:spPr bwMode="auto">
          <a:xfrm>
            <a:off x="0" y="4695825"/>
            <a:ext cx="6781800" cy="350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057C3CF-FEF9-2D44-911E-86B89DEEE20D}" type="slidenum">
              <a:rPr kumimoji="0" lang="en-US" altLang="en-US" sz="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457200" rtl="0" eaLnBrk="1" fontAlgn="base" latinLnBrk="0" hangingPunct="1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r>
              <a:rPr kumimoji="0" lang="en-US" alt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</a:t>
            </a:r>
            <a:r>
              <a:rPr kumimoji="0" lang="en-US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|</a:t>
            </a:r>
            <a:r>
              <a:rPr kumimoji="0" lang="en-US" alt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COMS W4111_002_2023_3: Lecture 4: ER, Relational, SQL (III), Applications		© Donald F. Ferguson, 2023</a:t>
            </a:r>
            <a:endParaRPr kumimoji="0" lang="en-US" altLang="en-US" sz="8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846500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2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Integrity Constraints</a:t>
            </a:r>
          </a:p>
        </p:txBody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2" y="851298"/>
            <a:ext cx="5629229" cy="3226927"/>
          </a:xfrm>
        </p:spPr>
        <p:txBody>
          <a:bodyPr/>
          <a:lstStyle/>
          <a:p>
            <a:r>
              <a:rPr lang="en-US" altLang="en-US" dirty="0"/>
              <a:t>Integrity constraints guard against accidental damage to the database, by ensuring that authorized changes to the database do not result in a loss of data consistency. </a:t>
            </a:r>
          </a:p>
          <a:p>
            <a:pPr lvl="1"/>
            <a:r>
              <a:rPr lang="en-US" altLang="en-US" dirty="0"/>
              <a:t>A checking account must have a balance greater than $10,000.00</a:t>
            </a:r>
          </a:p>
          <a:p>
            <a:pPr lvl="1"/>
            <a:r>
              <a:rPr lang="en-US" altLang="en-US" dirty="0"/>
              <a:t>A salary of a bank employee must be at least $4.00 an hour</a:t>
            </a:r>
          </a:p>
          <a:p>
            <a:pPr lvl="1"/>
            <a:r>
              <a:rPr lang="en-US" altLang="en-US" dirty="0"/>
              <a:t>A customer must have a (non-null) phone number</a:t>
            </a:r>
          </a:p>
          <a:p>
            <a:pPr lvl="1"/>
            <a:endParaRPr lang="en-US" altLang="en-US" dirty="0"/>
          </a:p>
          <a:p>
            <a:endParaRPr lang="en-US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A4362E9-6DC6-354E-47D5-E7FA154F0B5A}"/>
              </a:ext>
            </a:extLst>
          </p:cNvPr>
          <p:cNvSpPr txBox="1"/>
          <p:nvPr/>
        </p:nvSpPr>
        <p:spPr>
          <a:xfrm>
            <a:off x="536461" y="2800350"/>
            <a:ext cx="799482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DFF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Without integrity constraints in the database, maintaining data correctness requires: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Lots of users know what to do and do not make mistakes.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Dozens of programs correctly implement constraints in the code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and stay up to date on changes.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Implementing the constraints as part of the schema eliminates many issues.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306" name="Rectangle 2"/>
          <p:cNvSpPr>
            <a:spLocks noGrp="1" noChangeArrowheads="1"/>
          </p:cNvSpPr>
          <p:nvPr>
            <p:ph type="title"/>
          </p:nvPr>
        </p:nvSpPr>
        <p:spPr>
          <a:xfrm>
            <a:off x="1696641" y="82154"/>
            <a:ext cx="6057900" cy="457200"/>
          </a:xfrm>
        </p:spPr>
        <p:txBody>
          <a:bodyPr/>
          <a:lstStyle/>
          <a:p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Constraints on a Single Relation </a:t>
            </a:r>
          </a:p>
        </p:txBody>
      </p:sp>
      <p:sp>
        <p:nvSpPr>
          <p:cNvPr id="583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46648" y="883444"/>
            <a:ext cx="5352574" cy="1980010"/>
          </a:xfrm>
        </p:spPr>
        <p:txBody>
          <a:bodyPr/>
          <a:lstStyle/>
          <a:p>
            <a:r>
              <a:rPr lang="en-US" altLang="en-US" b="1" dirty="0"/>
              <a:t>not null</a:t>
            </a:r>
          </a:p>
          <a:p>
            <a:r>
              <a:rPr lang="en-US" altLang="en-US" b="1" dirty="0"/>
              <a:t>primary key</a:t>
            </a:r>
          </a:p>
          <a:p>
            <a:r>
              <a:rPr lang="en-US" altLang="en-US" b="1" dirty="0"/>
              <a:t>unique</a:t>
            </a:r>
            <a:endParaRPr lang="en-US" altLang="en-US" dirty="0"/>
          </a:p>
          <a:p>
            <a:r>
              <a:rPr lang="en-US" altLang="en-US" b="1" dirty="0"/>
              <a:t>check </a:t>
            </a:r>
            <a:r>
              <a:rPr lang="en-US" altLang="en-US" dirty="0"/>
              <a:t>(P), where P is a predicate</a:t>
            </a:r>
          </a:p>
        </p:txBody>
      </p:sp>
      <p:sp>
        <p:nvSpPr>
          <p:cNvPr id="58372" name="Rectangle 4"/>
          <p:cNvSpPr>
            <a:spLocks noChangeArrowheads="1"/>
          </p:cNvSpPr>
          <p:nvPr/>
        </p:nvSpPr>
        <p:spPr bwMode="auto">
          <a:xfrm>
            <a:off x="1746647" y="3921919"/>
            <a:ext cx="5100638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257175" indent="-257175" defTabSz="685800" eaLnBrk="0" hangingPunct="0">
              <a:spcBef>
                <a:spcPct val="35000"/>
              </a:spcBef>
              <a:buClr>
                <a:srgbClr val="CC3300"/>
              </a:buClr>
            </a:pPr>
            <a:endParaRPr kumimoji="1" lang="en-US" altLang="en-US" sz="1500" b="1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354" name="Rectangle 2"/>
          <p:cNvSpPr>
            <a:spLocks noGrp="1" noChangeArrowheads="1"/>
          </p:cNvSpPr>
          <p:nvPr>
            <p:ph type="title"/>
          </p:nvPr>
        </p:nvSpPr>
        <p:spPr>
          <a:xfrm>
            <a:off x="1732737" y="115432"/>
            <a:ext cx="6057900" cy="457200"/>
          </a:xfrm>
        </p:spPr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Not Null Constraints </a:t>
            </a:r>
          </a:p>
        </p:txBody>
      </p:sp>
      <p:sp>
        <p:nvSpPr>
          <p:cNvPr id="604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46648" y="851298"/>
            <a:ext cx="5358241" cy="1992487"/>
          </a:xfrm>
        </p:spPr>
        <p:txBody>
          <a:bodyPr/>
          <a:lstStyle/>
          <a:p>
            <a:r>
              <a:rPr kumimoji="0" lang="en-US" altLang="en-US" b="1" dirty="0"/>
              <a:t>not null</a:t>
            </a:r>
          </a:p>
          <a:p>
            <a:pPr lvl="1"/>
            <a:r>
              <a:rPr kumimoji="0" lang="en-US" altLang="en-US" dirty="0"/>
              <a:t>Declare </a:t>
            </a:r>
            <a:r>
              <a:rPr kumimoji="0" lang="en-US" altLang="en-US" i="1" dirty="0"/>
              <a:t>name</a:t>
            </a:r>
            <a:r>
              <a:rPr kumimoji="0" lang="en-US" altLang="en-US" dirty="0"/>
              <a:t> and </a:t>
            </a:r>
            <a:r>
              <a:rPr kumimoji="0" lang="en-US" altLang="en-US" i="1" dirty="0"/>
              <a:t>budget</a:t>
            </a:r>
            <a:r>
              <a:rPr kumimoji="0" lang="en-US" altLang="en-US" dirty="0"/>
              <a:t> to be </a:t>
            </a:r>
            <a:r>
              <a:rPr lang="en-US" altLang="en-US" b="1" dirty="0"/>
              <a:t>not null</a:t>
            </a:r>
          </a:p>
          <a:p>
            <a:pPr>
              <a:buFont typeface="Monotype Sorts" charset="2"/>
              <a:buNone/>
            </a:pPr>
            <a:r>
              <a:rPr kumimoji="0" lang="en-US" altLang="en-US" i="1" dirty="0"/>
              <a:t>	          name </a:t>
            </a:r>
            <a:r>
              <a:rPr kumimoji="0" lang="en-US" altLang="en-US" b="1" dirty="0" err="1"/>
              <a:t>varchar</a:t>
            </a:r>
            <a:r>
              <a:rPr kumimoji="0" lang="en-US" altLang="en-US" dirty="0"/>
              <a:t>(20) </a:t>
            </a:r>
            <a:r>
              <a:rPr kumimoji="0" lang="en-US" altLang="en-US" b="1" dirty="0"/>
              <a:t>not null</a:t>
            </a:r>
            <a:br>
              <a:rPr kumimoji="0" lang="en-US" altLang="en-US" b="1" dirty="0"/>
            </a:br>
            <a:r>
              <a:rPr kumimoji="0" lang="en-US" altLang="en-US" b="1" dirty="0"/>
              <a:t>          </a:t>
            </a:r>
            <a:r>
              <a:rPr kumimoji="0" lang="en-US" altLang="en-US" i="1" dirty="0"/>
              <a:t>budget </a:t>
            </a:r>
            <a:r>
              <a:rPr kumimoji="0" lang="en-US" altLang="en-US" b="1" dirty="0"/>
              <a:t>numeric</a:t>
            </a:r>
            <a:r>
              <a:rPr kumimoji="0" lang="en-US" altLang="en-US" dirty="0"/>
              <a:t>(12,2) </a:t>
            </a:r>
            <a:r>
              <a:rPr kumimoji="0" lang="en-US" altLang="en-US" b="1" dirty="0"/>
              <a:t>not null</a:t>
            </a:r>
          </a:p>
          <a:p>
            <a:endParaRPr kumimoji="0" lang="en-US" altLang="en-US" dirty="0"/>
          </a:p>
          <a:p>
            <a:endParaRPr lang="en-US" altLang="en-US" b="1" dirty="0"/>
          </a:p>
          <a:p>
            <a:pPr>
              <a:buFont typeface="Monotype Sorts" charset="2"/>
              <a:buNone/>
            </a:pPr>
            <a:endParaRPr lang="en-US" altLang="en-US" dirty="0"/>
          </a:p>
        </p:txBody>
      </p:sp>
      <p:sp>
        <p:nvSpPr>
          <p:cNvPr id="60420" name="Rectangle 4"/>
          <p:cNvSpPr>
            <a:spLocks noChangeArrowheads="1"/>
          </p:cNvSpPr>
          <p:nvPr/>
        </p:nvSpPr>
        <p:spPr bwMode="auto">
          <a:xfrm>
            <a:off x="1746647" y="3921919"/>
            <a:ext cx="5100638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257175" indent="-257175" defTabSz="685800" eaLnBrk="0" hangingPunct="0">
              <a:spcBef>
                <a:spcPct val="35000"/>
              </a:spcBef>
              <a:buClr>
                <a:srgbClr val="CC3300"/>
              </a:buClr>
            </a:pPr>
            <a:endParaRPr kumimoji="1" lang="en-US" altLang="en-US" sz="1500" b="1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354" name="Rectangle 2"/>
          <p:cNvSpPr>
            <a:spLocks noGrp="1" noChangeArrowheads="1"/>
          </p:cNvSpPr>
          <p:nvPr>
            <p:ph type="title"/>
          </p:nvPr>
        </p:nvSpPr>
        <p:spPr>
          <a:xfrm>
            <a:off x="1696641" y="97384"/>
            <a:ext cx="6057900" cy="457200"/>
          </a:xfrm>
        </p:spPr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Unique Constraints </a:t>
            </a:r>
          </a:p>
        </p:txBody>
      </p:sp>
      <p:sp>
        <p:nvSpPr>
          <p:cNvPr id="604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46648" y="823866"/>
            <a:ext cx="5283518" cy="1937623"/>
          </a:xfrm>
        </p:spPr>
        <p:txBody>
          <a:bodyPr/>
          <a:lstStyle/>
          <a:p>
            <a:r>
              <a:rPr lang="en-US" altLang="en-US" b="1" dirty="0"/>
              <a:t>unique</a:t>
            </a:r>
            <a:r>
              <a:rPr kumimoji="0" lang="en-US" altLang="en-US" dirty="0"/>
              <a:t> ( </a:t>
            </a:r>
            <a:r>
              <a:rPr kumimoji="0" lang="en-US" altLang="en-US" i="1" dirty="0"/>
              <a:t>A</a:t>
            </a:r>
            <a:r>
              <a:rPr kumimoji="0" lang="en-US" altLang="en-US" baseline="-25000" dirty="0"/>
              <a:t>1</a:t>
            </a:r>
            <a:r>
              <a:rPr kumimoji="0" lang="en-US" altLang="en-US" dirty="0"/>
              <a:t>, </a:t>
            </a:r>
            <a:r>
              <a:rPr kumimoji="0" lang="en-US" altLang="en-US" i="1" dirty="0"/>
              <a:t>A</a:t>
            </a:r>
            <a:r>
              <a:rPr kumimoji="0" lang="en-US" altLang="en-US" baseline="-25000" dirty="0"/>
              <a:t>2</a:t>
            </a:r>
            <a:r>
              <a:rPr kumimoji="0" lang="en-US" altLang="en-US" dirty="0"/>
              <a:t>, …, </a:t>
            </a:r>
            <a:r>
              <a:rPr kumimoji="0" lang="en-US" altLang="en-US" i="1" dirty="0"/>
              <a:t>A</a:t>
            </a:r>
            <a:r>
              <a:rPr kumimoji="0" lang="en-US" altLang="en-US" baseline="-25000" dirty="0"/>
              <a:t>m</a:t>
            </a:r>
            <a:r>
              <a:rPr kumimoji="0" lang="en-US" altLang="en-US" dirty="0"/>
              <a:t>)</a:t>
            </a:r>
          </a:p>
          <a:p>
            <a:pPr lvl="1"/>
            <a:r>
              <a:rPr kumimoji="0" lang="en-US" altLang="en-US" dirty="0"/>
              <a:t>The unique specification states that the attributes </a:t>
            </a:r>
            <a:r>
              <a:rPr kumimoji="0" lang="en-US" altLang="en-US" i="1" dirty="0"/>
              <a:t>A</a:t>
            </a:r>
            <a:r>
              <a:rPr kumimoji="0" lang="en-US" altLang="en-US" baseline="-25000" dirty="0"/>
              <a:t>1</a:t>
            </a:r>
            <a:r>
              <a:rPr kumimoji="0" lang="en-US" altLang="en-US" dirty="0"/>
              <a:t>, </a:t>
            </a:r>
            <a:r>
              <a:rPr kumimoji="0" lang="en-US" altLang="en-US" i="1" dirty="0"/>
              <a:t>A</a:t>
            </a:r>
            <a:r>
              <a:rPr kumimoji="0" lang="en-US" altLang="en-US" baseline="-25000" dirty="0"/>
              <a:t>2</a:t>
            </a:r>
            <a:r>
              <a:rPr kumimoji="0" lang="en-US" altLang="en-US" dirty="0"/>
              <a:t>, …, </a:t>
            </a:r>
            <a:r>
              <a:rPr kumimoji="0" lang="en-US" altLang="en-US" i="1" dirty="0"/>
              <a:t>A</a:t>
            </a:r>
            <a:r>
              <a:rPr kumimoji="0" lang="en-US" altLang="en-US" baseline="-25000" dirty="0"/>
              <a:t>m </a:t>
            </a:r>
            <a:r>
              <a:rPr kumimoji="0" lang="en-US" altLang="en-US" dirty="0"/>
              <a:t> form a candidate key.</a:t>
            </a:r>
          </a:p>
          <a:p>
            <a:pPr lvl="1"/>
            <a:r>
              <a:rPr kumimoji="0" lang="en-US" altLang="en-US" dirty="0"/>
              <a:t>Candidate keys are permitted to be null (in contrast to primary keys).</a:t>
            </a:r>
          </a:p>
          <a:p>
            <a:endParaRPr kumimoji="0" lang="en-US" altLang="en-US" dirty="0"/>
          </a:p>
          <a:p>
            <a:endParaRPr lang="en-US" altLang="en-US" b="1" dirty="0"/>
          </a:p>
          <a:p>
            <a:pPr>
              <a:buFont typeface="Monotype Sorts" charset="2"/>
              <a:buNone/>
            </a:pPr>
            <a:endParaRPr lang="en-US" altLang="en-US" dirty="0"/>
          </a:p>
        </p:txBody>
      </p:sp>
      <p:sp>
        <p:nvSpPr>
          <p:cNvPr id="60420" name="Rectangle 4"/>
          <p:cNvSpPr>
            <a:spLocks noChangeArrowheads="1"/>
          </p:cNvSpPr>
          <p:nvPr/>
        </p:nvSpPr>
        <p:spPr bwMode="auto">
          <a:xfrm>
            <a:off x="1746647" y="3921919"/>
            <a:ext cx="5100638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257175" indent="-257175" defTabSz="685800" eaLnBrk="0" hangingPunct="0">
              <a:spcBef>
                <a:spcPct val="35000"/>
              </a:spcBef>
              <a:buClr>
                <a:srgbClr val="CC3300"/>
              </a:buClr>
            </a:pPr>
            <a:endParaRPr kumimoji="1" lang="en-US" altLang="en-US" sz="1500" b="1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D99878D-8C9D-FF59-8055-C3F176BCF1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Consider a simple example of an entity class </a:t>
            </a:r>
            <a:r>
              <a:rPr lang="en-US" i="1" dirty="0"/>
              <a:t>major:</a:t>
            </a:r>
          </a:p>
          <a:p>
            <a:pPr lvl="1"/>
            <a:r>
              <a:rPr lang="en-US" i="1" dirty="0"/>
              <a:t>major(id, name, track)</a:t>
            </a:r>
          </a:p>
          <a:p>
            <a:pPr lvl="1"/>
            <a:r>
              <a:rPr lang="en-US" dirty="0"/>
              <a:t>“id” is a uniquely generated ID</a:t>
            </a:r>
          </a:p>
          <a:p>
            <a:pPr lvl="1"/>
            <a:r>
              <a:rPr lang="en-US" dirty="0"/>
              <a:t>“name” is the major name, e.g. “Computer Science,” “Economics,” … …</a:t>
            </a:r>
          </a:p>
          <a:p>
            <a:pPr lvl="1"/>
            <a:r>
              <a:rPr lang="en-US" dirty="0"/>
              <a:t>“track” is a sub-track/specialty within the major, e.g. “Applications,” “AI/ML,” ...</a:t>
            </a:r>
          </a:p>
          <a:p>
            <a:pPr lvl="2"/>
            <a:r>
              <a:rPr lang="en-US" dirty="0"/>
              <a:t>“track” is optional</a:t>
            </a:r>
          </a:p>
          <a:p>
            <a:pPr lvl="2"/>
            <a:r>
              <a:rPr lang="en-US" dirty="0"/>
              <a:t>The combination of </a:t>
            </a:r>
            <a:r>
              <a:rPr lang="en-US" i="1" dirty="0"/>
              <a:t>(name, track)</a:t>
            </a:r>
            <a:r>
              <a:rPr lang="en-US" dirty="0"/>
              <a:t> is </a:t>
            </a:r>
            <a:r>
              <a:rPr lang="en-US" i="1" dirty="0"/>
              <a:t>unique.</a:t>
            </a:r>
          </a:p>
          <a:p>
            <a:r>
              <a:rPr lang="en-US" b="1" dirty="0"/>
              <a:t>Note: </a:t>
            </a:r>
            <a:r>
              <a:rPr lang="en-US" dirty="0"/>
              <a:t>In many DBMS, this automatically</a:t>
            </a:r>
            <a:br>
              <a:rPr lang="en-US" dirty="0"/>
            </a:br>
            <a:r>
              <a:rPr lang="en-US" dirty="0"/>
              <a:t>creates indices for keys/constraints.</a:t>
            </a:r>
          </a:p>
          <a:p>
            <a:r>
              <a:rPr lang="en-US" dirty="0"/>
              <a:t>Switch to Notebook.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FA48A5E-0A8B-3C36-B2DE-06EF47CC1A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Example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546919-8A60-690E-F4C4-D68F202055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1600" y="2343150"/>
            <a:ext cx="3584028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9529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450" name="Rectangle 2"/>
          <p:cNvSpPr>
            <a:spLocks noGrp="1" noChangeArrowheads="1"/>
          </p:cNvSpPr>
          <p:nvPr>
            <p:ph type="title"/>
          </p:nvPr>
        </p:nvSpPr>
        <p:spPr>
          <a:xfrm>
            <a:off x="1696641" y="106408"/>
            <a:ext cx="6057900" cy="457200"/>
          </a:xfrm>
        </p:spPr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The check clause</a:t>
            </a:r>
          </a:p>
        </p:txBody>
      </p:sp>
      <p:sp>
        <p:nvSpPr>
          <p:cNvPr id="624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696641" y="814768"/>
            <a:ext cx="5700712" cy="3519488"/>
          </a:xfrm>
        </p:spPr>
        <p:txBody>
          <a:bodyPr/>
          <a:lstStyle/>
          <a:p>
            <a:r>
              <a:rPr lang="en-US" altLang="en-US" dirty="0"/>
              <a:t>The  </a:t>
            </a:r>
            <a:r>
              <a:rPr lang="en-US" altLang="en-US" b="1" dirty="0"/>
              <a:t>check </a:t>
            </a:r>
            <a:r>
              <a:rPr lang="en-US" altLang="en-US" dirty="0"/>
              <a:t>(P) clause specifies a predicate P that must be satisfied by every tuple in a relation.</a:t>
            </a:r>
          </a:p>
          <a:p>
            <a:r>
              <a:rPr lang="en-US" altLang="en-US" dirty="0"/>
              <a:t>Example:  ensure that semester is one of fall, winter, spring or summer</a:t>
            </a:r>
          </a:p>
          <a:p>
            <a:pPr>
              <a:spcBef>
                <a:spcPts val="0"/>
              </a:spcBef>
              <a:buNone/>
            </a:pPr>
            <a:r>
              <a:rPr lang="en-US" altLang="en-US" b="1" dirty="0"/>
              <a:t>     </a:t>
            </a:r>
          </a:p>
          <a:p>
            <a:pPr>
              <a:spcBef>
                <a:spcPts val="0"/>
              </a:spcBef>
              <a:buNone/>
            </a:pPr>
            <a:r>
              <a:rPr lang="en-US" altLang="en-US" b="1" dirty="0"/>
              <a:t>              create table </a:t>
            </a:r>
            <a:r>
              <a:rPr lang="en-US" altLang="en-US" i="1" dirty="0"/>
              <a:t>section </a:t>
            </a:r>
          </a:p>
          <a:p>
            <a:pPr>
              <a:spcBef>
                <a:spcPts val="0"/>
              </a:spcBef>
              <a:buNone/>
            </a:pPr>
            <a:r>
              <a:rPr lang="en-US" altLang="en-US" i="1" dirty="0"/>
              <a:t>                   </a:t>
            </a:r>
            <a:r>
              <a:rPr lang="en-US" altLang="en-US" dirty="0"/>
              <a:t>(</a:t>
            </a:r>
            <a:r>
              <a:rPr lang="en-US" altLang="en-US" i="1" dirty="0" err="1"/>
              <a:t>course_id</a:t>
            </a:r>
            <a:r>
              <a:rPr lang="en-US" altLang="en-US" i="1" dirty="0"/>
              <a:t> </a:t>
            </a:r>
            <a:r>
              <a:rPr lang="en-US" altLang="en-US" b="1" dirty="0"/>
              <a:t>varchar </a:t>
            </a:r>
            <a:r>
              <a:rPr lang="en-US" altLang="en-US" dirty="0"/>
              <a:t>(8),</a:t>
            </a:r>
          </a:p>
          <a:p>
            <a:pPr>
              <a:spcBef>
                <a:spcPts val="0"/>
              </a:spcBef>
              <a:buNone/>
            </a:pPr>
            <a:r>
              <a:rPr lang="en-US" altLang="en-US" i="1" dirty="0"/>
              <a:t>                    </a:t>
            </a:r>
            <a:r>
              <a:rPr lang="en-US" altLang="en-US" i="1" dirty="0" err="1"/>
              <a:t>sec_id</a:t>
            </a:r>
            <a:r>
              <a:rPr lang="en-US" altLang="en-US" i="1" dirty="0"/>
              <a:t> </a:t>
            </a:r>
            <a:r>
              <a:rPr lang="en-US" altLang="en-US" b="1" dirty="0"/>
              <a:t>varchar </a:t>
            </a:r>
            <a:r>
              <a:rPr lang="en-US" altLang="en-US" dirty="0"/>
              <a:t>(8),</a:t>
            </a:r>
          </a:p>
          <a:p>
            <a:pPr>
              <a:spcBef>
                <a:spcPts val="0"/>
              </a:spcBef>
              <a:buNone/>
            </a:pPr>
            <a:r>
              <a:rPr lang="en-US" altLang="en-US" i="1" dirty="0"/>
              <a:t>                    semester </a:t>
            </a:r>
            <a:r>
              <a:rPr lang="en-US" altLang="en-US" b="1" dirty="0"/>
              <a:t>varchar </a:t>
            </a:r>
            <a:r>
              <a:rPr lang="en-US" altLang="en-US" dirty="0"/>
              <a:t>(6),</a:t>
            </a:r>
          </a:p>
          <a:p>
            <a:pPr>
              <a:spcBef>
                <a:spcPts val="0"/>
              </a:spcBef>
              <a:buNone/>
            </a:pPr>
            <a:r>
              <a:rPr lang="en-US" altLang="en-US" i="1" dirty="0"/>
              <a:t>                    year </a:t>
            </a:r>
            <a:r>
              <a:rPr lang="en-US" altLang="en-US" b="1" dirty="0"/>
              <a:t>numeric </a:t>
            </a:r>
            <a:r>
              <a:rPr lang="en-US" altLang="en-US" dirty="0"/>
              <a:t>(4,0),</a:t>
            </a:r>
          </a:p>
          <a:p>
            <a:pPr>
              <a:spcBef>
                <a:spcPts val="0"/>
              </a:spcBef>
              <a:buNone/>
            </a:pPr>
            <a:r>
              <a:rPr lang="en-US" altLang="en-US" i="1" dirty="0"/>
              <a:t>                    building </a:t>
            </a:r>
            <a:r>
              <a:rPr lang="en-US" altLang="en-US" b="1" dirty="0"/>
              <a:t>varchar </a:t>
            </a:r>
            <a:r>
              <a:rPr lang="en-US" altLang="en-US" dirty="0"/>
              <a:t>(15),</a:t>
            </a:r>
          </a:p>
          <a:p>
            <a:pPr>
              <a:spcBef>
                <a:spcPts val="0"/>
              </a:spcBef>
              <a:buNone/>
            </a:pPr>
            <a:r>
              <a:rPr lang="en-US" altLang="en-US" i="1" dirty="0"/>
              <a:t>                    </a:t>
            </a:r>
            <a:r>
              <a:rPr lang="en-US" altLang="en-US" i="1" dirty="0" err="1"/>
              <a:t>room_number</a:t>
            </a:r>
            <a:r>
              <a:rPr lang="en-US" altLang="en-US" i="1" dirty="0"/>
              <a:t> </a:t>
            </a:r>
            <a:r>
              <a:rPr lang="en-US" altLang="en-US" b="1" dirty="0"/>
              <a:t>varchar </a:t>
            </a:r>
            <a:r>
              <a:rPr lang="en-US" altLang="en-US" dirty="0"/>
              <a:t>(7),</a:t>
            </a:r>
          </a:p>
          <a:p>
            <a:pPr>
              <a:spcBef>
                <a:spcPts val="0"/>
              </a:spcBef>
              <a:buNone/>
            </a:pPr>
            <a:r>
              <a:rPr lang="en-US" altLang="en-US" i="1" dirty="0"/>
              <a:t>                    time slot id </a:t>
            </a:r>
            <a:r>
              <a:rPr lang="en-US" altLang="en-US" b="1" dirty="0"/>
              <a:t>varchar </a:t>
            </a:r>
            <a:r>
              <a:rPr lang="en-US" altLang="en-US" dirty="0"/>
              <a:t>(4), </a:t>
            </a:r>
          </a:p>
          <a:p>
            <a:pPr>
              <a:spcBef>
                <a:spcPts val="0"/>
              </a:spcBef>
              <a:buNone/>
            </a:pPr>
            <a:r>
              <a:rPr lang="en-US" altLang="en-US" b="1" dirty="0"/>
              <a:t>                    primary key </a:t>
            </a:r>
            <a:r>
              <a:rPr lang="en-US" altLang="en-US" dirty="0"/>
              <a:t>(</a:t>
            </a:r>
            <a:r>
              <a:rPr lang="en-US" altLang="en-US" i="1" dirty="0" err="1"/>
              <a:t>course_id</a:t>
            </a:r>
            <a:r>
              <a:rPr lang="en-US" altLang="en-US" dirty="0"/>
              <a:t>, </a:t>
            </a:r>
            <a:r>
              <a:rPr lang="en-US" altLang="en-US" i="1" dirty="0" err="1"/>
              <a:t>sec_id</a:t>
            </a:r>
            <a:r>
              <a:rPr lang="en-US" altLang="en-US" dirty="0"/>
              <a:t>, </a:t>
            </a:r>
            <a:r>
              <a:rPr lang="en-US" altLang="en-US" i="1" dirty="0"/>
              <a:t>semester</a:t>
            </a:r>
            <a:r>
              <a:rPr lang="en-US" altLang="en-US" dirty="0"/>
              <a:t>, </a:t>
            </a:r>
            <a:r>
              <a:rPr lang="en-US" altLang="en-US" i="1" dirty="0"/>
              <a:t>year</a:t>
            </a:r>
            <a:r>
              <a:rPr lang="en-US" altLang="en-US" dirty="0"/>
              <a:t>),</a:t>
            </a:r>
          </a:p>
          <a:p>
            <a:pPr>
              <a:spcBef>
                <a:spcPts val="0"/>
              </a:spcBef>
              <a:buNone/>
            </a:pPr>
            <a:r>
              <a:rPr lang="en-US" altLang="en-US" b="1" dirty="0"/>
              <a:t>                    </a:t>
            </a:r>
            <a:r>
              <a:rPr lang="en-US" altLang="en-US" b="1" dirty="0">
                <a:solidFill>
                  <a:srgbClr val="002060"/>
                </a:solidFill>
              </a:rPr>
              <a:t>check</a:t>
            </a:r>
            <a:r>
              <a:rPr lang="en-US" altLang="en-US" b="1" dirty="0"/>
              <a:t> </a:t>
            </a:r>
            <a:r>
              <a:rPr lang="en-US" altLang="en-US" dirty="0"/>
              <a:t>(</a:t>
            </a:r>
            <a:r>
              <a:rPr lang="en-US" altLang="en-US" i="1" dirty="0"/>
              <a:t>semester </a:t>
            </a:r>
            <a:r>
              <a:rPr lang="en-US" altLang="en-US" b="1" dirty="0"/>
              <a:t>in </a:t>
            </a:r>
            <a:r>
              <a:rPr lang="en-US" altLang="en-US" dirty="0"/>
              <a:t>('Fall', 'Winter', 'Spring', 'Summer')))</a:t>
            </a:r>
          </a:p>
        </p:txBody>
      </p:sp>
      <p:sp>
        <p:nvSpPr>
          <p:cNvPr id="62469" name="Rectangle 5"/>
          <p:cNvSpPr>
            <a:spLocks noChangeArrowheads="1"/>
          </p:cNvSpPr>
          <p:nvPr/>
        </p:nvSpPr>
        <p:spPr bwMode="auto">
          <a:xfrm>
            <a:off x="1746647" y="3921919"/>
            <a:ext cx="5100638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257175" indent="-257175" defTabSz="685800" eaLnBrk="0" hangingPunct="0">
              <a:spcBef>
                <a:spcPct val="35000"/>
              </a:spcBef>
              <a:buClr>
                <a:srgbClr val="CC3300"/>
              </a:buClr>
            </a:pPr>
            <a:endParaRPr kumimoji="1" lang="en-US" altLang="en-US" sz="1500" b="1">
              <a:solidFill>
                <a:srgbClr val="0000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3B44D4E-DDEC-8EF3-DA84-B21570649CC2}"/>
              </a:ext>
            </a:extLst>
          </p:cNvPr>
          <p:cNvSpPr txBox="1"/>
          <p:nvPr/>
        </p:nvSpPr>
        <p:spPr>
          <a:xfrm>
            <a:off x="299551" y="3790950"/>
            <a:ext cx="79948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DFF: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We could handle the </a:t>
            </a:r>
            <a:r>
              <a:rPr lang="en-US" i="1" dirty="0">
                <a:solidFill>
                  <a:srgbClr val="FF0000"/>
                </a:solidFill>
              </a:rPr>
              <a:t>semester check</a:t>
            </a:r>
            <a:r>
              <a:rPr lang="en-US" dirty="0">
                <a:solidFill>
                  <a:srgbClr val="FF0000"/>
                </a:solidFill>
              </a:rPr>
              <a:t> with an </a:t>
            </a:r>
            <a:r>
              <a:rPr lang="en-US" i="1" dirty="0" err="1">
                <a:solidFill>
                  <a:srgbClr val="FF0000"/>
                </a:solidFill>
              </a:rPr>
              <a:t>enum</a:t>
            </a:r>
            <a:r>
              <a:rPr lang="en-US" i="1" dirty="0">
                <a:solidFill>
                  <a:srgbClr val="FF0000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Switch to notebook for a slightly different example.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5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Referential Integrity</a:t>
            </a:r>
          </a:p>
        </p:txBody>
      </p:sp>
      <p:sp>
        <p:nvSpPr>
          <p:cNvPr id="645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2" y="851298"/>
            <a:ext cx="5642546" cy="3707606"/>
          </a:xfrm>
        </p:spPr>
        <p:txBody>
          <a:bodyPr/>
          <a:lstStyle/>
          <a:p>
            <a:r>
              <a:rPr lang="en-US" altLang="en-US" dirty="0"/>
              <a:t>Ensures that a value that appears in one relation for a given set of attributes also appears for a certain set of attributes in another relation.</a:t>
            </a:r>
          </a:p>
          <a:p>
            <a:pPr lvl="1"/>
            <a:r>
              <a:rPr lang="en-US" altLang="en-US" dirty="0"/>
              <a:t>Example:  If “Biology” is a department name appearing in one of the tuples in the </a:t>
            </a:r>
            <a:r>
              <a:rPr lang="en-US" altLang="en-US" i="1" dirty="0"/>
              <a:t>instructor</a:t>
            </a:r>
            <a:r>
              <a:rPr lang="en-US" altLang="en-US" dirty="0"/>
              <a:t> relation, then there exists a tuple in the </a:t>
            </a:r>
            <a:r>
              <a:rPr lang="en-US" altLang="en-US" i="1" dirty="0"/>
              <a:t>department</a:t>
            </a:r>
            <a:r>
              <a:rPr lang="en-US" altLang="en-US" dirty="0"/>
              <a:t> relation for “Biology”.</a:t>
            </a:r>
          </a:p>
          <a:p>
            <a:r>
              <a:rPr lang="en-US" altLang="en-US" dirty="0"/>
              <a:t>Let A be a set of attributes.  Let R and S be two relations that contain attributes A and where A is the primary key of S. A is said to be a  </a:t>
            </a:r>
            <a:r>
              <a:rPr lang="en-US" altLang="en-US" b="1" dirty="0">
                <a:solidFill>
                  <a:srgbClr val="002060"/>
                </a:solidFill>
              </a:rPr>
              <a:t>foreign key</a:t>
            </a:r>
            <a:r>
              <a:rPr lang="en-US" altLang="en-US" dirty="0">
                <a:solidFill>
                  <a:srgbClr val="002060"/>
                </a:solidFill>
              </a:rPr>
              <a:t> </a:t>
            </a:r>
            <a:r>
              <a:rPr lang="en-US" altLang="en-US" dirty="0"/>
              <a:t>of R if for any values of A appearing in R these values also appear in S.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5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Referential Integrity (Cont.)</a:t>
            </a:r>
          </a:p>
        </p:txBody>
      </p:sp>
      <p:sp>
        <p:nvSpPr>
          <p:cNvPr id="645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51298"/>
            <a:ext cx="5595938" cy="2733151"/>
          </a:xfrm>
        </p:spPr>
        <p:txBody>
          <a:bodyPr/>
          <a:lstStyle/>
          <a:p>
            <a:r>
              <a:rPr lang="en-US" altLang="en-US" dirty="0"/>
              <a:t>Foreign </a:t>
            </a:r>
            <a:r>
              <a:rPr lang="en-US" altLang="en-US" i="1" dirty="0"/>
              <a:t>keys can be </a:t>
            </a:r>
            <a:r>
              <a:rPr lang="en-US" altLang="en-US" dirty="0"/>
              <a:t>specified as part of the SQL </a:t>
            </a:r>
            <a:r>
              <a:rPr lang="en-US" altLang="en-US" b="1" dirty="0"/>
              <a:t>create</a:t>
            </a:r>
            <a:r>
              <a:rPr lang="en-US" altLang="en-US" dirty="0"/>
              <a:t> </a:t>
            </a:r>
            <a:r>
              <a:rPr lang="en-US" altLang="en-US" b="1" dirty="0"/>
              <a:t>table </a:t>
            </a:r>
            <a:r>
              <a:rPr lang="en-US" altLang="en-US" dirty="0"/>
              <a:t> statement </a:t>
            </a:r>
          </a:p>
          <a:p>
            <a:pPr>
              <a:buNone/>
            </a:pPr>
            <a:r>
              <a:rPr lang="en-US" altLang="en-US" b="1" dirty="0"/>
              <a:t>         foreign key </a:t>
            </a:r>
            <a:r>
              <a:rPr lang="en-US" altLang="en-US" dirty="0"/>
              <a:t>(</a:t>
            </a:r>
            <a:r>
              <a:rPr lang="en-US" altLang="en-US" i="1" dirty="0"/>
              <a:t>dept_name</a:t>
            </a:r>
            <a:r>
              <a:rPr lang="en-US" altLang="en-US" dirty="0"/>
              <a:t>) </a:t>
            </a:r>
            <a:r>
              <a:rPr lang="en-US" altLang="en-US" b="1" dirty="0"/>
              <a:t>references </a:t>
            </a:r>
            <a:r>
              <a:rPr lang="en-US" altLang="en-US" i="1" dirty="0"/>
              <a:t>department</a:t>
            </a:r>
          </a:p>
          <a:p>
            <a:r>
              <a:rPr lang="en-US" altLang="en-US" dirty="0"/>
              <a:t>By default, a foreign key references the primary-key attributes of the referenced table.</a:t>
            </a:r>
          </a:p>
          <a:p>
            <a:r>
              <a:rPr lang="en-US" altLang="en-US" dirty="0"/>
              <a:t>SQL allows  a list of attributes of the referenced relation to be specified explicitly.</a:t>
            </a:r>
          </a:p>
          <a:p>
            <a:pPr>
              <a:buNone/>
            </a:pPr>
            <a:r>
              <a:rPr lang="en-US" altLang="en-US" b="1" dirty="0"/>
              <a:t>       foreign key </a:t>
            </a:r>
            <a:r>
              <a:rPr lang="en-US" altLang="en-US" dirty="0"/>
              <a:t>(</a:t>
            </a:r>
            <a:r>
              <a:rPr lang="en-US" altLang="en-US" i="1" dirty="0"/>
              <a:t>dept_name</a:t>
            </a:r>
            <a:r>
              <a:rPr lang="en-US" altLang="en-US" dirty="0"/>
              <a:t>) </a:t>
            </a:r>
            <a:r>
              <a:rPr lang="en-US" altLang="en-US" b="1" dirty="0"/>
              <a:t>references </a:t>
            </a:r>
            <a:r>
              <a:rPr lang="en-US" altLang="en-US" i="1" dirty="0"/>
              <a:t>department </a:t>
            </a:r>
            <a:r>
              <a:rPr lang="en-US" altLang="en-US" dirty="0"/>
              <a:t>(</a:t>
            </a:r>
            <a:r>
              <a:rPr lang="en-US" altLang="en-US" i="1" dirty="0"/>
              <a:t>dept_name</a:t>
            </a:r>
            <a:r>
              <a:rPr lang="en-US" altLang="en-US" dirty="0"/>
              <a:t>)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690" name="Rectangle 2"/>
          <p:cNvSpPr>
            <a:spLocks noGrp="1" noChangeArrowheads="1"/>
          </p:cNvSpPr>
          <p:nvPr>
            <p:ph type="title"/>
          </p:nvPr>
        </p:nvSpPr>
        <p:spPr>
          <a:xfrm>
            <a:off x="1743076" y="171450"/>
            <a:ext cx="6404372" cy="320279"/>
          </a:xfrm>
        </p:spPr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Cascading Actions in Referential Integrity</a:t>
            </a:r>
          </a:p>
        </p:txBody>
      </p:sp>
      <p:sp>
        <p:nvSpPr>
          <p:cNvPr id="665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22270" y="842460"/>
            <a:ext cx="5854823" cy="3335551"/>
          </a:xfrm>
        </p:spPr>
        <p:txBody>
          <a:bodyPr/>
          <a:lstStyle/>
          <a:p>
            <a:pPr>
              <a:tabLst>
                <a:tab pos="1629966" algn="l"/>
              </a:tabLst>
            </a:pPr>
            <a:r>
              <a:rPr lang="en-US" altLang="en-US" dirty="0"/>
              <a:t>When a referential-integrity constraint is violated, the normal procedure is to reject the action that caused the violation.</a:t>
            </a:r>
          </a:p>
          <a:p>
            <a:pPr>
              <a:tabLst>
                <a:tab pos="1629966" algn="l"/>
              </a:tabLst>
            </a:pPr>
            <a:r>
              <a:rPr lang="en-US" altLang="en-US" dirty="0"/>
              <a:t>An alternative, in case of delete or update is to cascade</a:t>
            </a:r>
          </a:p>
          <a:p>
            <a:pPr>
              <a:buNone/>
              <a:tabLst>
                <a:tab pos="1629966" algn="l"/>
              </a:tabLst>
            </a:pPr>
            <a:r>
              <a:rPr lang="en-US" altLang="en-US" b="1" dirty="0"/>
              <a:t>            create table </a:t>
            </a:r>
            <a:r>
              <a:rPr lang="en-US" altLang="en-US" i="1" dirty="0"/>
              <a:t>course </a:t>
            </a:r>
            <a:r>
              <a:rPr lang="en-US" altLang="en-US" dirty="0"/>
              <a:t>(</a:t>
            </a:r>
            <a:br>
              <a:rPr lang="en-US" altLang="en-US" dirty="0"/>
            </a:br>
            <a:r>
              <a:rPr lang="en-US" altLang="en-US" dirty="0"/>
              <a:t>             (…</a:t>
            </a:r>
            <a:br>
              <a:rPr lang="en-US" altLang="en-US" dirty="0"/>
            </a:br>
            <a:r>
              <a:rPr lang="en-US" altLang="en-US" dirty="0"/>
              <a:t>              </a:t>
            </a:r>
            <a:r>
              <a:rPr lang="en-US" altLang="en-US" i="1" dirty="0"/>
              <a:t>dept_name </a:t>
            </a:r>
            <a:r>
              <a:rPr lang="en-US" altLang="en-US" b="1" dirty="0" err="1"/>
              <a:t>varchar</a:t>
            </a:r>
            <a:r>
              <a:rPr lang="en-US" altLang="en-US" dirty="0"/>
              <a:t>(20),</a:t>
            </a:r>
            <a:br>
              <a:rPr lang="en-US" altLang="en-US" dirty="0"/>
            </a:br>
            <a:r>
              <a:rPr lang="en-US" altLang="en-US" dirty="0"/>
              <a:t>              </a:t>
            </a:r>
            <a:r>
              <a:rPr lang="en-US" altLang="en-US" b="1" dirty="0"/>
              <a:t>foreign key </a:t>
            </a:r>
            <a:r>
              <a:rPr lang="en-US" altLang="en-US" dirty="0"/>
              <a:t>(</a:t>
            </a:r>
            <a:r>
              <a:rPr lang="en-US" altLang="en-US" i="1" dirty="0"/>
              <a:t>dept_name</a:t>
            </a:r>
            <a:r>
              <a:rPr lang="en-US" altLang="en-US" dirty="0"/>
              <a:t>) </a:t>
            </a:r>
            <a:r>
              <a:rPr lang="en-US" altLang="en-US" b="1" dirty="0"/>
              <a:t>references </a:t>
            </a:r>
            <a:r>
              <a:rPr lang="en-US" altLang="en-US" i="1" dirty="0"/>
              <a:t>department</a:t>
            </a:r>
            <a:br>
              <a:rPr lang="en-US" altLang="en-US" i="1" dirty="0"/>
            </a:br>
            <a:r>
              <a:rPr lang="en-US" altLang="en-US" i="1" dirty="0"/>
              <a:t>                   </a:t>
            </a:r>
            <a:r>
              <a:rPr lang="en-US" altLang="en-US" b="1" dirty="0"/>
              <a:t>on delete cascade</a:t>
            </a:r>
            <a:br>
              <a:rPr lang="en-US" altLang="en-US" b="1" dirty="0"/>
            </a:br>
            <a:r>
              <a:rPr lang="en-US" altLang="en-US" b="1" dirty="0"/>
              <a:t>                   on update cascade</a:t>
            </a:r>
            <a:r>
              <a:rPr lang="en-US" altLang="en-US" dirty="0"/>
              <a:t>,</a:t>
            </a:r>
            <a:br>
              <a:rPr lang="en-US" altLang="en-US" dirty="0"/>
            </a:br>
            <a:r>
              <a:rPr lang="en-US" altLang="en-US" dirty="0"/>
              <a:t>                . . .) </a:t>
            </a:r>
          </a:p>
          <a:p>
            <a:pPr>
              <a:tabLst>
                <a:tab pos="1629966" algn="l"/>
              </a:tabLst>
            </a:pPr>
            <a:r>
              <a:rPr lang="en-US" altLang="en-US" dirty="0"/>
              <a:t>Instead of cascade we can use :  </a:t>
            </a:r>
          </a:p>
          <a:p>
            <a:pPr lvl="1">
              <a:tabLst>
                <a:tab pos="1629966" algn="l"/>
              </a:tabLst>
            </a:pPr>
            <a:r>
              <a:rPr lang="en-US" altLang="en-US" b="1" dirty="0"/>
              <a:t>set null</a:t>
            </a:r>
            <a:r>
              <a:rPr lang="en-US" altLang="en-US" dirty="0"/>
              <a:t>,</a:t>
            </a:r>
          </a:p>
          <a:p>
            <a:pPr lvl="1">
              <a:tabLst>
                <a:tab pos="1629966" algn="l"/>
              </a:tabLst>
            </a:pPr>
            <a:r>
              <a:rPr lang="en-US" altLang="en-US" b="1" dirty="0"/>
              <a:t>set default</a:t>
            </a:r>
            <a:endParaRPr lang="en-US" altLang="en-US" dirty="0"/>
          </a:p>
          <a:p>
            <a:pPr>
              <a:buNone/>
              <a:tabLst>
                <a:tab pos="1629966" algn="l"/>
              </a:tabLst>
            </a:pPr>
            <a:endParaRPr lang="en-US" altLang="en-US" i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1BBC36E-D36D-2203-A85D-BA4D5DB66EF5}"/>
              </a:ext>
            </a:extLst>
          </p:cNvPr>
          <p:cNvSpPr txBox="1"/>
          <p:nvPr/>
        </p:nvSpPr>
        <p:spPr>
          <a:xfrm>
            <a:off x="304800" y="3700875"/>
            <a:ext cx="79948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DFF: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I do not like using </a:t>
            </a:r>
            <a:r>
              <a:rPr lang="en-US" i="1" dirty="0">
                <a:solidFill>
                  <a:srgbClr val="FF0000"/>
                </a:solidFill>
              </a:rPr>
              <a:t>cascade. </a:t>
            </a:r>
            <a:r>
              <a:rPr lang="en-US" dirty="0">
                <a:solidFill>
                  <a:srgbClr val="FF0000"/>
                </a:solidFill>
              </a:rPr>
              <a:t>I think making changes should be explicit.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Other people disagree.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You will get some simple practice on HW or exams.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13EE174-B733-164C-84A7-E23F3049CC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2570" y="514350"/>
            <a:ext cx="8839200" cy="3962400"/>
          </a:xfrm>
        </p:spPr>
        <p:txBody>
          <a:bodyPr/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JOIN: Review and details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Integrity constraints part 1:</a:t>
            </a:r>
          </a:p>
          <a:p>
            <a:pPr lvl="1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Primary key, unique key</a:t>
            </a:r>
          </a:p>
          <a:p>
            <a:pPr lvl="1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Foreign key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Indexes: Concepts and examples.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Subqueries: Concepts and examples. Including set membership.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ER design patterns and advanced concepts.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Some more relational algebra.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Applications:</a:t>
            </a:r>
          </a:p>
          <a:p>
            <a:pPr lvl="1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REST and web applications.</a:t>
            </a:r>
          </a:p>
          <a:p>
            <a:pPr lvl="1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Data analysis and visualization.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dirty="0"/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87F2C5B-01D9-0D4F-8F9D-399CAE5A63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</p:spTree>
    <p:extLst>
      <p:ext uri="{BB962C8B-B14F-4D97-AF65-F5344CB8AC3E}">
        <p14:creationId xmlns:p14="http://schemas.microsoft.com/office/powerpoint/2010/main" val="35733647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Picture 11" descr="16x9_BG-08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pic>
        <p:nvPicPr>
          <p:cNvPr id="10243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4" name="TextBox 8"/>
          <p:cNvSpPr txBox="1">
            <a:spLocks noChangeArrowheads="1"/>
          </p:cNvSpPr>
          <p:nvPr/>
        </p:nvSpPr>
        <p:spPr bwMode="auto">
          <a:xfrm>
            <a:off x="0" y="1733550"/>
            <a:ext cx="9144000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Indexes</a:t>
            </a:r>
            <a:b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Concepts and Examples</a:t>
            </a:r>
            <a:endParaRPr kumimoji="0" lang="en-US" altLang="en-US" sz="16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8" name="TextBox 9"/>
          <p:cNvSpPr txBox="1">
            <a:spLocks noChangeArrowheads="1"/>
          </p:cNvSpPr>
          <p:nvPr/>
        </p:nvSpPr>
        <p:spPr bwMode="auto">
          <a:xfrm>
            <a:off x="0" y="4695825"/>
            <a:ext cx="6781800" cy="350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057C3CF-FEF9-2D44-911E-86B89DEEE20D}" type="slidenum">
              <a:rPr kumimoji="0" lang="en-US" altLang="en-US" sz="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457200" rtl="0" eaLnBrk="1" fontAlgn="base" latinLnBrk="0" hangingPunct="1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r>
              <a:rPr kumimoji="0" lang="en-US" alt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</a:t>
            </a:r>
            <a:r>
              <a:rPr kumimoji="0" lang="en-US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|</a:t>
            </a:r>
            <a:r>
              <a:rPr kumimoji="0" lang="en-US" alt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COMS W4111_002_2023_3: Lecture 4: ER, Relational, SQL (III), Applications		© Donald F. Ferguson, 2023</a:t>
            </a:r>
            <a:endParaRPr kumimoji="0" lang="en-US" altLang="en-US" sz="8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982036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Index Creation</a:t>
            </a:r>
          </a:p>
        </p:txBody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20342"/>
            <a:ext cx="5729102" cy="3084146"/>
          </a:xfrm>
        </p:spPr>
        <p:txBody>
          <a:bodyPr/>
          <a:lstStyle/>
          <a:p>
            <a:r>
              <a:rPr lang="en-US" altLang="en-US" dirty="0"/>
              <a:t>Many queries reference only a small proportion of the records in a table. </a:t>
            </a:r>
          </a:p>
          <a:p>
            <a:r>
              <a:rPr lang="en-US" altLang="en-US" dirty="0"/>
              <a:t>It is inefficient for the system to read every record to find  a record with  particular value</a:t>
            </a:r>
          </a:p>
          <a:p>
            <a:r>
              <a:rPr lang="en-US" altLang="en-US" dirty="0"/>
              <a:t>An </a:t>
            </a:r>
            <a:r>
              <a:rPr lang="en-US" altLang="en-US" b="1" dirty="0">
                <a:solidFill>
                  <a:srgbClr val="002060"/>
                </a:solidFill>
              </a:rPr>
              <a:t>index</a:t>
            </a:r>
            <a:r>
              <a:rPr lang="en-US" altLang="en-US" dirty="0"/>
              <a:t> on an attribute of a relation is a data structure that allows the database system to find those tuples in the relation that have a specified value for that attribute efficiently, without scanning through all the tuples of the relation.</a:t>
            </a:r>
          </a:p>
          <a:p>
            <a:r>
              <a:rPr lang="en-US" altLang="en-US" dirty="0"/>
              <a:t>We create an index with the </a:t>
            </a:r>
            <a:r>
              <a:rPr lang="en-US" altLang="en-US" b="1" dirty="0"/>
              <a:t>create index </a:t>
            </a:r>
            <a:r>
              <a:rPr lang="en-US" altLang="en-US" dirty="0"/>
              <a:t>command</a:t>
            </a:r>
          </a:p>
          <a:p>
            <a:pPr>
              <a:buNone/>
            </a:pPr>
            <a:r>
              <a:rPr lang="en-US" altLang="en-US" dirty="0"/>
              <a:t>         </a:t>
            </a:r>
            <a:r>
              <a:rPr lang="en-US" altLang="en-US" b="1" dirty="0"/>
              <a:t>create index </a:t>
            </a:r>
            <a:r>
              <a:rPr lang="en-US" altLang="en-US" dirty="0"/>
              <a:t>&lt;name&gt; </a:t>
            </a:r>
            <a:r>
              <a:rPr lang="en-US" altLang="en-US" b="1" dirty="0"/>
              <a:t>on </a:t>
            </a:r>
            <a:r>
              <a:rPr lang="en-US" altLang="en-US" dirty="0"/>
              <a:t>&lt;relation-name&gt; (attribute);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Index Creation Example</a:t>
            </a:r>
          </a:p>
        </p:txBody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20342"/>
            <a:ext cx="5623370" cy="3422475"/>
          </a:xfrm>
        </p:spPr>
        <p:txBody>
          <a:bodyPr/>
          <a:lstStyle/>
          <a:p>
            <a:r>
              <a:rPr lang="en-US" altLang="en-US" b="1" dirty="0"/>
              <a:t>create table </a:t>
            </a:r>
            <a:r>
              <a:rPr lang="en-US" altLang="en-US" i="1" dirty="0"/>
              <a:t>student	</a:t>
            </a:r>
            <a:br>
              <a:rPr lang="en-US" altLang="en-US" i="1" dirty="0"/>
            </a:br>
            <a:r>
              <a:rPr lang="en-US" altLang="en-US" dirty="0"/>
              <a:t>(</a:t>
            </a:r>
            <a:r>
              <a:rPr lang="en-US" altLang="en-US" i="1" dirty="0"/>
              <a:t>ID </a:t>
            </a:r>
            <a:r>
              <a:rPr lang="en-US" altLang="en-US" b="1" dirty="0" err="1"/>
              <a:t>varchar</a:t>
            </a:r>
            <a:r>
              <a:rPr lang="en-US" altLang="en-US" b="1" dirty="0"/>
              <a:t> </a:t>
            </a:r>
            <a:r>
              <a:rPr lang="en-US" altLang="en-US" dirty="0"/>
              <a:t>(5),</a:t>
            </a:r>
            <a:br>
              <a:rPr lang="en-US" altLang="en-US" dirty="0"/>
            </a:br>
            <a:r>
              <a:rPr lang="en-US" altLang="en-US" i="1" dirty="0"/>
              <a:t>name </a:t>
            </a:r>
            <a:r>
              <a:rPr lang="en-US" altLang="en-US" b="1" dirty="0" err="1"/>
              <a:t>varchar</a:t>
            </a:r>
            <a:r>
              <a:rPr lang="en-US" altLang="en-US" b="1" dirty="0"/>
              <a:t> </a:t>
            </a:r>
            <a:r>
              <a:rPr lang="en-US" altLang="en-US" dirty="0"/>
              <a:t>(20) </a:t>
            </a:r>
            <a:r>
              <a:rPr lang="en-US" altLang="en-US" b="1" dirty="0"/>
              <a:t>not null</a:t>
            </a:r>
            <a:r>
              <a:rPr lang="en-US" altLang="en-US" dirty="0"/>
              <a:t>,</a:t>
            </a:r>
            <a:br>
              <a:rPr lang="en-US" altLang="en-US" dirty="0"/>
            </a:br>
            <a:r>
              <a:rPr lang="en-US" altLang="en-US" i="1" dirty="0"/>
              <a:t>dept_name </a:t>
            </a:r>
            <a:r>
              <a:rPr lang="en-US" altLang="en-US" b="1" dirty="0" err="1"/>
              <a:t>varchar</a:t>
            </a:r>
            <a:r>
              <a:rPr lang="en-US" altLang="en-US" b="1" dirty="0"/>
              <a:t> </a:t>
            </a:r>
            <a:r>
              <a:rPr lang="en-US" altLang="en-US" dirty="0"/>
              <a:t>(20),</a:t>
            </a:r>
            <a:br>
              <a:rPr lang="en-US" altLang="en-US" dirty="0"/>
            </a:br>
            <a:r>
              <a:rPr lang="en-US" altLang="en-US" i="1" dirty="0"/>
              <a:t>tot_cred </a:t>
            </a:r>
            <a:r>
              <a:rPr lang="en-US" altLang="en-US" b="1" dirty="0"/>
              <a:t>numeric </a:t>
            </a:r>
            <a:r>
              <a:rPr lang="en-US" altLang="en-US" dirty="0"/>
              <a:t>(3,0) </a:t>
            </a:r>
            <a:r>
              <a:rPr lang="en-US" altLang="en-US" b="1" dirty="0"/>
              <a:t>default </a:t>
            </a:r>
            <a:r>
              <a:rPr lang="en-US" altLang="en-US" dirty="0"/>
              <a:t>0,</a:t>
            </a:r>
            <a:br>
              <a:rPr lang="en-US" altLang="en-US" dirty="0"/>
            </a:br>
            <a:r>
              <a:rPr lang="en-US" altLang="en-US" b="1" dirty="0"/>
              <a:t>primary key </a:t>
            </a:r>
            <a:r>
              <a:rPr lang="en-US" altLang="en-US" dirty="0"/>
              <a:t>(</a:t>
            </a:r>
            <a:r>
              <a:rPr lang="en-US" altLang="en-US" i="1" dirty="0"/>
              <a:t>ID</a:t>
            </a:r>
            <a:r>
              <a:rPr lang="en-US" altLang="en-US" dirty="0"/>
              <a:t>))</a:t>
            </a:r>
          </a:p>
          <a:p>
            <a:r>
              <a:rPr lang="en-US" altLang="en-US" b="1" dirty="0"/>
              <a:t>create index </a:t>
            </a:r>
            <a:r>
              <a:rPr lang="en-US" altLang="en-US" i="1" dirty="0" err="1"/>
              <a:t>studentID_index</a:t>
            </a:r>
            <a:r>
              <a:rPr lang="en-US" altLang="en-US" i="1" dirty="0"/>
              <a:t> </a:t>
            </a:r>
            <a:r>
              <a:rPr lang="en-US" altLang="en-US" b="1" dirty="0"/>
              <a:t>on </a:t>
            </a:r>
            <a:r>
              <a:rPr lang="en-US" altLang="en-US" i="1" dirty="0"/>
              <a:t>student</a:t>
            </a:r>
            <a:r>
              <a:rPr lang="en-US" altLang="en-US" dirty="0"/>
              <a:t>(</a:t>
            </a:r>
            <a:r>
              <a:rPr lang="en-US" altLang="en-US" i="1" dirty="0"/>
              <a:t>ID</a:t>
            </a:r>
            <a:r>
              <a:rPr lang="en-US" altLang="en-US" dirty="0"/>
              <a:t>)</a:t>
            </a:r>
          </a:p>
          <a:p>
            <a:r>
              <a:rPr lang="en-US" altLang="en-US" dirty="0"/>
              <a:t>The query:</a:t>
            </a:r>
          </a:p>
          <a:p>
            <a:pPr>
              <a:buNone/>
            </a:pPr>
            <a:r>
              <a:rPr lang="en-US" altLang="en-US" b="1" dirty="0"/>
              <a:t>            select * </a:t>
            </a:r>
            <a:br>
              <a:rPr lang="en-US" altLang="en-US" b="1" dirty="0"/>
            </a:br>
            <a:r>
              <a:rPr lang="en-US" altLang="en-US" b="1" dirty="0"/>
              <a:t>       from </a:t>
            </a:r>
            <a:r>
              <a:rPr lang="en-US" altLang="en-US" dirty="0"/>
              <a:t> </a:t>
            </a:r>
            <a:r>
              <a:rPr lang="en-US" altLang="en-US" i="1" dirty="0"/>
              <a:t>student</a:t>
            </a:r>
            <a:br>
              <a:rPr lang="en-US" altLang="en-US" i="1" dirty="0"/>
            </a:br>
            <a:r>
              <a:rPr lang="en-US" altLang="en-US" i="1" dirty="0"/>
              <a:t>       </a:t>
            </a:r>
            <a:r>
              <a:rPr lang="en-US" altLang="en-US" b="1" dirty="0"/>
              <a:t>where </a:t>
            </a:r>
            <a:r>
              <a:rPr lang="en-US" altLang="en-US" i="1" dirty="0"/>
              <a:t> ID = </a:t>
            </a:r>
            <a:r>
              <a:rPr lang="en-US" altLang="en-US" dirty="0"/>
              <a:t>'12345'</a:t>
            </a:r>
          </a:p>
          <a:p>
            <a:pPr>
              <a:buNone/>
            </a:pPr>
            <a:r>
              <a:rPr lang="en-US" altLang="en-US" dirty="0"/>
              <a:t>     can be executed by using the index to find the required record,  without looking at all records of </a:t>
            </a:r>
            <a:r>
              <a:rPr lang="en-US" altLang="en-US" i="1" dirty="0"/>
              <a:t>student</a:t>
            </a:r>
            <a:endParaRPr lang="en-US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DFF4D97-4A87-F4DB-FEEF-A51D1863DBF6}"/>
              </a:ext>
            </a:extLst>
          </p:cNvPr>
          <p:cNvSpPr txBox="1"/>
          <p:nvPr/>
        </p:nvSpPr>
        <p:spPr>
          <a:xfrm>
            <a:off x="304800" y="3581097"/>
            <a:ext cx="799482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DFF: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0000"/>
                </a:solidFill>
              </a:rPr>
              <a:t>An index on (column1, column2, column3)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0000"/>
                </a:solidFill>
              </a:rPr>
              <a:t>Is also an index on (column1) and (column1, column2)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0000"/>
                </a:solidFill>
              </a:rPr>
              <a:t>But not (column2), (column3), (column2, column3).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0000"/>
                </a:solidFill>
              </a:rPr>
              <a:t>We will see “why” later in the semester.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Picture 11" descr="16x9_BG-08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pic>
        <p:nvPicPr>
          <p:cNvPr id="10243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4" name="TextBox 8"/>
          <p:cNvSpPr txBox="1">
            <a:spLocks noChangeArrowheads="1"/>
          </p:cNvSpPr>
          <p:nvPr/>
        </p:nvSpPr>
        <p:spPr bwMode="auto">
          <a:xfrm>
            <a:off x="0" y="1733550"/>
            <a:ext cx="9144000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Subqueries</a:t>
            </a:r>
            <a:b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Concepts and Examples</a:t>
            </a:r>
            <a:b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(Including Set Membership)</a:t>
            </a:r>
            <a:endParaRPr kumimoji="0" lang="en-US" altLang="en-US" sz="16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8" name="TextBox 9"/>
          <p:cNvSpPr txBox="1">
            <a:spLocks noChangeArrowheads="1"/>
          </p:cNvSpPr>
          <p:nvPr/>
        </p:nvSpPr>
        <p:spPr bwMode="auto">
          <a:xfrm>
            <a:off x="0" y="4695825"/>
            <a:ext cx="6781800" cy="350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057C3CF-FEF9-2D44-911E-86B89DEEE20D}" type="slidenum">
              <a:rPr kumimoji="0" lang="en-US" altLang="en-US" sz="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457200" rtl="0" eaLnBrk="1" fontAlgn="base" latinLnBrk="0" hangingPunct="1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r>
              <a:rPr kumimoji="0" lang="en-US" alt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</a:t>
            </a:r>
            <a:r>
              <a:rPr kumimoji="0" lang="en-US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|</a:t>
            </a:r>
            <a:r>
              <a:rPr kumimoji="0" lang="en-US" alt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COMS W4111_002_2023_3: Lecture 4: ER, Relational, SQL (III), Applications		© Donald F. Ferguson, 2023</a:t>
            </a:r>
            <a:endParaRPr kumimoji="0" lang="en-US" altLang="en-US" sz="8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596630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Nested Subqueries</a:t>
            </a:r>
          </a:p>
        </p:txBody>
      </p:sp>
      <p:sp>
        <p:nvSpPr>
          <p:cNvPr id="4198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85319" y="888966"/>
            <a:ext cx="5742419" cy="3691556"/>
          </a:xfrm>
        </p:spPr>
        <p:txBody>
          <a:bodyPr/>
          <a:lstStyle/>
          <a:p>
            <a:r>
              <a:rPr lang="en-US" altLang="en-US" dirty="0"/>
              <a:t>SQL provides a mechanism for the nesting of subqueries. A </a:t>
            </a:r>
            <a:r>
              <a:rPr lang="en-US" altLang="en-US" b="1" dirty="0">
                <a:solidFill>
                  <a:srgbClr val="002060"/>
                </a:solidFill>
              </a:rPr>
              <a:t>subquery</a:t>
            </a:r>
            <a:r>
              <a:rPr lang="en-US" altLang="en-US" dirty="0"/>
              <a:t> is a </a:t>
            </a:r>
            <a:r>
              <a:rPr lang="en-US" altLang="en-US" b="1" dirty="0"/>
              <a:t>select-from-where</a:t>
            </a:r>
            <a:r>
              <a:rPr lang="en-US" altLang="en-US" dirty="0"/>
              <a:t> expression that is nested within another query.</a:t>
            </a:r>
          </a:p>
          <a:p>
            <a:r>
              <a:rPr lang="en-US" altLang="en-US" dirty="0"/>
              <a:t>The nesting can be done in the following SQL query</a:t>
            </a:r>
            <a:br>
              <a:rPr lang="en-US" altLang="en-US" dirty="0"/>
            </a:br>
            <a:br>
              <a:rPr lang="en-US" altLang="en-US" dirty="0"/>
            </a:br>
            <a:r>
              <a:rPr lang="en-US" altLang="en-US" dirty="0"/>
              <a:t>	</a:t>
            </a:r>
            <a:r>
              <a:rPr lang="en-US" altLang="en-US" b="1" dirty="0"/>
              <a:t>select </a:t>
            </a:r>
            <a:r>
              <a:rPr lang="en-US" altLang="en-US" i="1" dirty="0"/>
              <a:t>A</a:t>
            </a:r>
            <a:r>
              <a:rPr lang="en-US" altLang="en-US" baseline="-25000" dirty="0"/>
              <a:t>1</a:t>
            </a:r>
            <a:r>
              <a:rPr lang="en-US" altLang="en-US" dirty="0"/>
              <a:t>, </a:t>
            </a:r>
            <a:r>
              <a:rPr lang="en-US" altLang="en-US" i="1" dirty="0"/>
              <a:t>A</a:t>
            </a:r>
            <a:r>
              <a:rPr lang="en-US" altLang="en-US" baseline="-25000" dirty="0"/>
              <a:t>2</a:t>
            </a:r>
            <a:r>
              <a:rPr lang="en-US" altLang="en-US" dirty="0"/>
              <a:t>, ..., </a:t>
            </a:r>
            <a:r>
              <a:rPr lang="en-US" altLang="en-US" i="1" dirty="0"/>
              <a:t>A</a:t>
            </a:r>
            <a:r>
              <a:rPr lang="en-US" altLang="en-US" i="1" baseline="-25000" dirty="0"/>
              <a:t>n</a:t>
            </a:r>
            <a:br>
              <a:rPr lang="en-US" altLang="en-US" dirty="0"/>
            </a:br>
            <a:r>
              <a:rPr lang="en-US" altLang="en-US" dirty="0"/>
              <a:t>	</a:t>
            </a:r>
            <a:r>
              <a:rPr lang="en-US" altLang="en-US" b="1" dirty="0"/>
              <a:t>from</a:t>
            </a:r>
            <a:r>
              <a:rPr lang="en-US" altLang="en-US" dirty="0"/>
              <a:t> </a:t>
            </a:r>
            <a:r>
              <a:rPr lang="en-US" altLang="en-US" i="1" dirty="0"/>
              <a:t>r</a:t>
            </a:r>
            <a:r>
              <a:rPr lang="en-US" altLang="en-US" baseline="-25000" dirty="0"/>
              <a:t>1</a:t>
            </a:r>
            <a:r>
              <a:rPr lang="en-US" altLang="en-US" dirty="0"/>
              <a:t>, </a:t>
            </a:r>
            <a:r>
              <a:rPr lang="en-US" altLang="en-US" i="1" dirty="0"/>
              <a:t>r</a:t>
            </a:r>
            <a:r>
              <a:rPr lang="en-US" altLang="en-US" baseline="-25000" dirty="0"/>
              <a:t>2</a:t>
            </a:r>
            <a:r>
              <a:rPr lang="en-US" altLang="en-US" dirty="0"/>
              <a:t>, ..., </a:t>
            </a:r>
            <a:r>
              <a:rPr lang="en-US" altLang="en-US" i="1" dirty="0" err="1"/>
              <a:t>r</a:t>
            </a:r>
            <a:r>
              <a:rPr lang="en-US" altLang="en-US" i="1" baseline="-25000" dirty="0" err="1"/>
              <a:t>m</a:t>
            </a:r>
            <a:br>
              <a:rPr lang="en-US" altLang="en-US" dirty="0"/>
            </a:br>
            <a:r>
              <a:rPr lang="en-US" altLang="en-US" dirty="0"/>
              <a:t>	</a:t>
            </a:r>
            <a:r>
              <a:rPr lang="en-US" altLang="en-US" b="1" dirty="0"/>
              <a:t>where </a:t>
            </a:r>
            <a:r>
              <a:rPr lang="en-US" altLang="en-US" i="1" dirty="0"/>
              <a:t>P</a:t>
            </a:r>
          </a:p>
          <a:p>
            <a:pPr>
              <a:buFont typeface="Monotype Sorts" charset="2"/>
              <a:buNone/>
            </a:pPr>
            <a:r>
              <a:rPr lang="en-US" altLang="en-US" sz="600" i="1" dirty="0"/>
              <a:t> </a:t>
            </a:r>
            <a:br>
              <a:rPr lang="en-US" altLang="en-US" i="1" dirty="0"/>
            </a:br>
            <a:r>
              <a:rPr lang="en-US" altLang="en-US" dirty="0"/>
              <a:t>as follows:</a:t>
            </a:r>
          </a:p>
          <a:p>
            <a:pPr lvl="1"/>
            <a:r>
              <a:rPr lang="en-US" altLang="en-US" b="1" dirty="0"/>
              <a:t>From clause: </a:t>
            </a:r>
            <a:r>
              <a:rPr lang="en-US" altLang="en-US" i="1" dirty="0" err="1"/>
              <a:t>r</a:t>
            </a:r>
            <a:r>
              <a:rPr lang="en-US" altLang="en-US" i="1" baseline="-25000" dirty="0" err="1"/>
              <a:t>i</a:t>
            </a:r>
            <a:r>
              <a:rPr lang="en-US" altLang="en-US" i="1" baseline="-25000" dirty="0"/>
              <a:t> </a:t>
            </a:r>
            <a:r>
              <a:rPr lang="en-US" altLang="en-US" dirty="0"/>
              <a:t> can be replaced by any valid subquery</a:t>
            </a:r>
          </a:p>
          <a:p>
            <a:pPr lvl="1"/>
            <a:r>
              <a:rPr lang="en-US" altLang="en-US" b="1" dirty="0"/>
              <a:t>Where clause: </a:t>
            </a:r>
            <a:r>
              <a:rPr lang="en-US" altLang="en-US" i="1" dirty="0"/>
              <a:t>P</a:t>
            </a:r>
            <a:r>
              <a:rPr lang="en-US" altLang="en-US" dirty="0"/>
              <a:t> can be replaced with an expression of the form:</a:t>
            </a:r>
          </a:p>
          <a:p>
            <a:pPr lvl="1">
              <a:buFont typeface="Monotype Sorts" charset="2"/>
              <a:buNone/>
            </a:pPr>
            <a:r>
              <a:rPr lang="en-US" altLang="en-US" dirty="0"/>
              <a:t>                </a:t>
            </a:r>
            <a:r>
              <a:rPr lang="en-US" altLang="en-US" i="1" dirty="0"/>
              <a:t>B</a:t>
            </a:r>
            <a:r>
              <a:rPr lang="en-US" altLang="en-US" dirty="0"/>
              <a:t> &lt;operation&gt; (subquery)</a:t>
            </a:r>
          </a:p>
          <a:p>
            <a:pPr lvl="1">
              <a:buFont typeface="Monotype Sorts" charset="2"/>
              <a:buNone/>
            </a:pPr>
            <a:r>
              <a:rPr lang="en-US" altLang="en-US" dirty="0"/>
              <a:t>     </a:t>
            </a:r>
            <a:r>
              <a:rPr lang="en-US" altLang="en-US" i="1" dirty="0">
                <a:solidFill>
                  <a:srgbClr val="FF0000"/>
                </a:solidFill>
              </a:rPr>
              <a:t>B</a:t>
            </a:r>
            <a:r>
              <a:rPr lang="en-US" altLang="en-US" dirty="0">
                <a:solidFill>
                  <a:srgbClr val="FF0000"/>
                </a:solidFill>
              </a:rPr>
              <a:t> is an attribute and &lt;operation&gt; to be defined later.</a:t>
            </a:r>
          </a:p>
          <a:p>
            <a:pPr lvl="1"/>
            <a:r>
              <a:rPr lang="en-US" altLang="en-US" b="1" dirty="0"/>
              <a:t>Select clause: </a:t>
            </a:r>
          </a:p>
          <a:p>
            <a:pPr marL="642938" lvl="2" indent="0">
              <a:buNone/>
            </a:pPr>
            <a:r>
              <a:rPr lang="en-US" altLang="en-US" i="1" dirty="0"/>
              <a:t>A</a:t>
            </a:r>
            <a:r>
              <a:rPr lang="en-US" altLang="en-US" i="1" baseline="-25000" dirty="0"/>
              <a:t>i   </a:t>
            </a:r>
            <a:r>
              <a:rPr lang="en-US" altLang="en-US" dirty="0"/>
              <a:t>can be replaced be a subquery that generates a single value.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2A442C-D115-9842-9D01-CBCBDDC8CEA0}"/>
              </a:ext>
            </a:extLst>
          </p:cNvPr>
          <p:cNvSpPr txBox="1"/>
          <p:nvPr/>
        </p:nvSpPr>
        <p:spPr>
          <a:xfrm>
            <a:off x="5562600" y="3181350"/>
            <a:ext cx="350846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Note: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This is a little cryptic.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I think I know what they mean.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There are some operations we</a:t>
            </a: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will see later in the material,</a:t>
            </a: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e.g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IN, EXISTS, ... ...</a:t>
            </a:r>
          </a:p>
        </p:txBody>
      </p:sp>
    </p:spTree>
    <p:extLst>
      <p:ext uri="{BB962C8B-B14F-4D97-AF65-F5344CB8AC3E}">
        <p14:creationId xmlns:p14="http://schemas.microsoft.com/office/powerpoint/2010/main" val="18823763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71B52A7-B09C-2043-A05B-5FB6CFE006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2777" y="2419350"/>
            <a:ext cx="2216150" cy="1286544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FE71CF8-C2E5-654A-B3C0-A904BB860B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/>
              <a:t>The slides that come with the book have surprisingly little material on</a:t>
            </a:r>
            <a:br>
              <a:rPr lang="en-US" sz="1800" dirty="0"/>
            </a:br>
            <a:r>
              <a:rPr lang="en-US" sz="1800" dirty="0"/>
              <a:t>nested subqueries. </a:t>
            </a:r>
          </a:p>
          <a:p>
            <a:r>
              <a:rPr lang="en-US" sz="1800" dirty="0"/>
              <a:t>The concept is:</a:t>
            </a:r>
          </a:p>
          <a:p>
            <a:pPr lvl="1"/>
            <a:r>
              <a:rPr lang="en-US" sz="1600" dirty="0"/>
              <a:t>Extremely important.</a:t>
            </a:r>
          </a:p>
          <a:p>
            <a:pPr lvl="1"/>
            <a:r>
              <a:rPr lang="en-US" sz="1600" dirty="0"/>
              <a:t>Students often find subqueries more confusing than joins.</a:t>
            </a:r>
          </a:p>
          <a:p>
            <a:pPr lvl="1"/>
            <a:r>
              <a:rPr lang="en-US" sz="1600" dirty="0"/>
              <a:t>The relationship/difference of subqueries to joins is often, initial unclear.</a:t>
            </a:r>
          </a:p>
          <a:p>
            <a:r>
              <a:rPr lang="en-US" sz="1800" dirty="0"/>
              <a:t>We have seen:</a:t>
            </a:r>
          </a:p>
          <a:p>
            <a:pPr lvl="1"/>
            <a:r>
              <a:rPr lang="en-US" sz="1600" dirty="0"/>
              <a:t>Union sort of puts a table on top of a table.</a:t>
            </a:r>
          </a:p>
          <a:p>
            <a:pPr lvl="1"/>
            <a:r>
              <a:rPr lang="en-US" sz="1600" dirty="0"/>
              <a:t>Join puts tables sort of puts tables side-by-side.</a:t>
            </a:r>
          </a:p>
          <a:p>
            <a:pPr lvl="1"/>
            <a:r>
              <a:rPr lang="en-US" sz="1600" dirty="0"/>
              <a:t>Subquery enables one query to call another</a:t>
            </a:r>
            <a:br>
              <a:rPr lang="en-US" sz="1600" dirty="0"/>
            </a:br>
            <a:r>
              <a:rPr lang="en-US" sz="1600" dirty="0"/>
              <a:t>during execution like a subfunction.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282AB4A-E7A4-A34E-B9A9-FB8186B2C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Nested Subquery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CC1AE3-41CE-5140-B148-638EE779CF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4775" y="3486150"/>
            <a:ext cx="2376003" cy="1035049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AD5CCB7-6839-0242-886C-0E5A8BA6EB48}"/>
              </a:ext>
            </a:extLst>
          </p:cNvPr>
          <p:cNvCxnSpPr/>
          <p:nvPr/>
        </p:nvCxnSpPr>
        <p:spPr>
          <a:xfrm flipV="1">
            <a:off x="4648200" y="2724150"/>
            <a:ext cx="1828800" cy="1524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2E8A5FD-24BC-8A4C-8F83-0896D66E47EA}"/>
              </a:ext>
            </a:extLst>
          </p:cNvPr>
          <p:cNvCxnSpPr>
            <a:cxnSpLocks/>
          </p:cNvCxnSpPr>
          <p:nvPr/>
        </p:nvCxnSpPr>
        <p:spPr>
          <a:xfrm>
            <a:off x="4953000" y="3208002"/>
            <a:ext cx="533400" cy="3791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79068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346A418-1586-874C-933D-141F819C1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Consider Some Tables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A38B0B-8BCC-B740-A948-81EA76F5B9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4148" y="590550"/>
            <a:ext cx="2424104" cy="344935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365268A-2A73-104B-AC14-E4B62E427F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2600" y="523875"/>
            <a:ext cx="2262948" cy="40957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7609833-E186-A348-ABF7-224869A0B721}"/>
              </a:ext>
            </a:extLst>
          </p:cNvPr>
          <p:cNvSpPr txBox="1"/>
          <p:nvPr/>
        </p:nvSpPr>
        <p:spPr>
          <a:xfrm>
            <a:off x="172570" y="895350"/>
            <a:ext cx="691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Takes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53690B-1B4B-8243-8AA6-0EBC4F3E99BD}"/>
              </a:ext>
            </a:extLst>
          </p:cNvPr>
          <p:cNvSpPr txBox="1"/>
          <p:nvPr/>
        </p:nvSpPr>
        <p:spPr>
          <a:xfrm>
            <a:off x="5486400" y="753083"/>
            <a:ext cx="9231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Student</a:t>
            </a:r>
          </a:p>
        </p:txBody>
      </p:sp>
    </p:spTree>
    <p:extLst>
      <p:ext uri="{BB962C8B-B14F-4D97-AF65-F5344CB8AC3E}">
        <p14:creationId xmlns:p14="http://schemas.microsoft.com/office/powerpoint/2010/main" val="32498321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D681D76-DD64-634E-823F-FCA3D07DC2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7400" y="1202712"/>
            <a:ext cx="4642443" cy="3426437"/>
          </a:xfrm>
        </p:spPr>
        <p:txBody>
          <a:bodyPr/>
          <a:lstStyle/>
          <a:p>
            <a:r>
              <a:rPr lang="en-US" sz="1600" dirty="0"/>
              <a:t>Assume I wrote a function </a:t>
            </a:r>
            <a:r>
              <a:rPr lang="en-US" sz="1600" dirty="0" err="1"/>
              <a:t>find_student_name</a:t>
            </a:r>
            <a:r>
              <a:rPr lang="en-US" sz="1600" dirty="0"/>
              <a:t>(x)</a:t>
            </a:r>
          </a:p>
          <a:p>
            <a:pPr lvl="1"/>
            <a:r>
              <a:rPr lang="en-US" sz="1400" dirty="0"/>
              <a:t>Input is an x</a:t>
            </a:r>
          </a:p>
          <a:p>
            <a:pPr lvl="1"/>
            <a:r>
              <a:rPr lang="en-US" sz="1400" dirty="0"/>
              <a:t>Loops through all students and returns students with </a:t>
            </a:r>
            <a:r>
              <a:rPr lang="en-US" sz="1400" dirty="0" err="1"/>
              <a:t>student.ID</a:t>
            </a:r>
            <a:r>
              <a:rPr lang="en-US" sz="1400" dirty="0"/>
              <a:t> = x.</a:t>
            </a:r>
          </a:p>
          <a:p>
            <a:r>
              <a:rPr lang="en-US" sz="1600" dirty="0"/>
              <a:t>The query with a subquery above is like: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result = []</a:t>
            </a:r>
          </a:p>
          <a:p>
            <a:pPr marL="0" indent="0">
              <a:buNone/>
            </a:pPr>
            <a:r>
              <a:rPr lang="en-US" sz="1600" dirty="0"/>
              <a:t>For t in takes:</a:t>
            </a:r>
          </a:p>
          <a:p>
            <a:pPr marL="0" indent="0">
              <a:buNone/>
            </a:pPr>
            <a:r>
              <a:rPr lang="en-US" sz="1600" dirty="0"/>
              <a:t>	</a:t>
            </a:r>
            <a:r>
              <a:rPr lang="en-US" sz="1600" dirty="0" err="1"/>
              <a:t>new_r</a:t>
            </a:r>
            <a:r>
              <a:rPr lang="en-US" sz="1600" dirty="0"/>
              <a:t> = t + </a:t>
            </a:r>
            <a:r>
              <a:rPr lang="en-US" sz="1600" dirty="0" err="1">
                <a:solidFill>
                  <a:srgbClr val="FF0000"/>
                </a:solidFill>
              </a:rPr>
              <a:t>find_student_name</a:t>
            </a:r>
            <a:r>
              <a:rPr lang="en-US" sz="1600" dirty="0">
                <a:solidFill>
                  <a:srgbClr val="FF0000"/>
                </a:solidFill>
              </a:rPr>
              <a:t>(</a:t>
            </a:r>
            <a:r>
              <a:rPr lang="en-US" sz="1600" dirty="0" err="1">
                <a:solidFill>
                  <a:srgbClr val="FF0000"/>
                </a:solidFill>
              </a:rPr>
              <a:t>t.id</a:t>
            </a:r>
            <a:r>
              <a:rPr lang="en-US" sz="1600" dirty="0">
                <a:solidFill>
                  <a:srgbClr val="FF0000"/>
                </a:solidFill>
              </a:rPr>
              <a:t>)</a:t>
            </a:r>
          </a:p>
          <a:p>
            <a:pPr marL="0" indent="0">
              <a:buNone/>
            </a:pPr>
            <a:r>
              <a:rPr lang="en-US" sz="1600" dirty="0"/>
              <a:t>	</a:t>
            </a:r>
            <a:r>
              <a:rPr lang="en-US" sz="1600" dirty="0" err="1"/>
              <a:t>result.append</a:t>
            </a:r>
            <a:r>
              <a:rPr lang="en-US" sz="1600" dirty="0"/>
              <a:t>(</a:t>
            </a:r>
            <a:r>
              <a:rPr lang="en-US" sz="1600" dirty="0" err="1"/>
              <a:t>new_r</a:t>
            </a:r>
            <a:r>
              <a:rPr lang="en-US" sz="1600" dirty="0"/>
              <a:t>)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Switch to Notebook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346A418-1586-874C-933D-141F819C1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Consider a Subquery Tables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A38B0B-8BCC-B740-A948-81EA76F5B9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0400" y="1756711"/>
            <a:ext cx="1995695" cy="283975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365268A-2A73-104B-AC14-E4B62E427F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570" y="1614333"/>
            <a:ext cx="1647660" cy="29821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7609833-E186-A348-ABF7-224869A0B721}"/>
              </a:ext>
            </a:extLst>
          </p:cNvPr>
          <p:cNvSpPr txBox="1"/>
          <p:nvPr/>
        </p:nvSpPr>
        <p:spPr>
          <a:xfrm>
            <a:off x="138054" y="1202713"/>
            <a:ext cx="691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Takes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53690B-1B4B-8243-8AA6-0EBC4F3E99BD}"/>
              </a:ext>
            </a:extLst>
          </p:cNvPr>
          <p:cNvSpPr txBox="1"/>
          <p:nvPr/>
        </p:nvSpPr>
        <p:spPr>
          <a:xfrm>
            <a:off x="7391400" y="1387379"/>
            <a:ext cx="9231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Student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329A41A-49D5-6740-97D2-4F6837ADA77C}"/>
              </a:ext>
            </a:extLst>
          </p:cNvPr>
          <p:cNvSpPr/>
          <p:nvPr/>
        </p:nvSpPr>
        <p:spPr>
          <a:xfrm>
            <a:off x="137976" y="659994"/>
            <a:ext cx="83618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select *,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(select name from student where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student.id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=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takes.id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)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as name from takes;</a:t>
            </a:r>
          </a:p>
        </p:txBody>
      </p:sp>
    </p:spTree>
    <p:extLst>
      <p:ext uri="{BB962C8B-B14F-4D97-AF65-F5344CB8AC3E}">
        <p14:creationId xmlns:p14="http://schemas.microsoft.com/office/powerpoint/2010/main" val="22716348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Nested Subqueries</a:t>
            </a:r>
          </a:p>
        </p:txBody>
      </p:sp>
      <p:sp>
        <p:nvSpPr>
          <p:cNvPr id="4198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85319" y="888966"/>
            <a:ext cx="5742419" cy="3691556"/>
          </a:xfrm>
        </p:spPr>
        <p:txBody>
          <a:bodyPr/>
          <a:lstStyle/>
          <a:p>
            <a:r>
              <a:rPr lang="en-US" altLang="en-US" dirty="0"/>
              <a:t>SQL provides a mechanism for the nesting of subqueries. A </a:t>
            </a:r>
            <a:r>
              <a:rPr lang="en-US" altLang="en-US" b="1" dirty="0">
                <a:solidFill>
                  <a:srgbClr val="002060"/>
                </a:solidFill>
              </a:rPr>
              <a:t>subquery</a:t>
            </a:r>
            <a:r>
              <a:rPr lang="en-US" altLang="en-US" dirty="0"/>
              <a:t> is a </a:t>
            </a:r>
            <a:r>
              <a:rPr lang="en-US" altLang="en-US" b="1" dirty="0"/>
              <a:t>select-from-where</a:t>
            </a:r>
            <a:r>
              <a:rPr lang="en-US" altLang="en-US" dirty="0"/>
              <a:t> expression that is nested within another query.</a:t>
            </a:r>
          </a:p>
          <a:p>
            <a:r>
              <a:rPr lang="en-US" altLang="en-US" dirty="0"/>
              <a:t>The nesting can be done in the following SQL query</a:t>
            </a:r>
            <a:br>
              <a:rPr lang="en-US" altLang="en-US" dirty="0"/>
            </a:br>
            <a:br>
              <a:rPr lang="en-US" altLang="en-US" dirty="0"/>
            </a:br>
            <a:r>
              <a:rPr lang="en-US" altLang="en-US" dirty="0"/>
              <a:t>	</a:t>
            </a:r>
            <a:r>
              <a:rPr lang="en-US" altLang="en-US" b="1" dirty="0"/>
              <a:t>select </a:t>
            </a:r>
            <a:r>
              <a:rPr lang="en-US" altLang="en-US" i="1" dirty="0"/>
              <a:t>A</a:t>
            </a:r>
            <a:r>
              <a:rPr lang="en-US" altLang="en-US" baseline="-25000" dirty="0"/>
              <a:t>1</a:t>
            </a:r>
            <a:r>
              <a:rPr lang="en-US" altLang="en-US" dirty="0"/>
              <a:t>, </a:t>
            </a:r>
            <a:r>
              <a:rPr lang="en-US" altLang="en-US" i="1" dirty="0"/>
              <a:t>A</a:t>
            </a:r>
            <a:r>
              <a:rPr lang="en-US" altLang="en-US" baseline="-25000" dirty="0"/>
              <a:t>2</a:t>
            </a:r>
            <a:r>
              <a:rPr lang="en-US" altLang="en-US" dirty="0"/>
              <a:t>, ..., </a:t>
            </a:r>
            <a:r>
              <a:rPr lang="en-US" altLang="en-US" i="1" dirty="0"/>
              <a:t>A</a:t>
            </a:r>
            <a:r>
              <a:rPr lang="en-US" altLang="en-US" i="1" baseline="-25000" dirty="0"/>
              <a:t>n</a:t>
            </a:r>
            <a:br>
              <a:rPr lang="en-US" altLang="en-US" dirty="0"/>
            </a:br>
            <a:r>
              <a:rPr lang="en-US" altLang="en-US" dirty="0"/>
              <a:t>	</a:t>
            </a:r>
            <a:r>
              <a:rPr lang="en-US" altLang="en-US" b="1" dirty="0"/>
              <a:t>from</a:t>
            </a:r>
            <a:r>
              <a:rPr lang="en-US" altLang="en-US" dirty="0"/>
              <a:t> </a:t>
            </a:r>
            <a:r>
              <a:rPr lang="en-US" altLang="en-US" i="1" dirty="0"/>
              <a:t>r</a:t>
            </a:r>
            <a:r>
              <a:rPr lang="en-US" altLang="en-US" baseline="-25000" dirty="0"/>
              <a:t>1</a:t>
            </a:r>
            <a:r>
              <a:rPr lang="en-US" altLang="en-US" dirty="0"/>
              <a:t>, </a:t>
            </a:r>
            <a:r>
              <a:rPr lang="en-US" altLang="en-US" i="1" dirty="0"/>
              <a:t>r</a:t>
            </a:r>
            <a:r>
              <a:rPr lang="en-US" altLang="en-US" baseline="-25000" dirty="0"/>
              <a:t>2</a:t>
            </a:r>
            <a:r>
              <a:rPr lang="en-US" altLang="en-US" dirty="0"/>
              <a:t>, ..., </a:t>
            </a:r>
            <a:r>
              <a:rPr lang="en-US" altLang="en-US" i="1" dirty="0" err="1"/>
              <a:t>r</a:t>
            </a:r>
            <a:r>
              <a:rPr lang="en-US" altLang="en-US" i="1" baseline="-25000" dirty="0" err="1"/>
              <a:t>m</a:t>
            </a:r>
            <a:br>
              <a:rPr lang="en-US" altLang="en-US" dirty="0"/>
            </a:br>
            <a:r>
              <a:rPr lang="en-US" altLang="en-US" dirty="0"/>
              <a:t>	</a:t>
            </a:r>
            <a:r>
              <a:rPr lang="en-US" altLang="en-US" b="1" dirty="0"/>
              <a:t>where </a:t>
            </a:r>
            <a:r>
              <a:rPr lang="en-US" altLang="en-US" i="1" dirty="0"/>
              <a:t>P</a:t>
            </a:r>
          </a:p>
          <a:p>
            <a:pPr>
              <a:buFont typeface="Monotype Sorts" charset="2"/>
              <a:buNone/>
            </a:pPr>
            <a:r>
              <a:rPr lang="en-US" altLang="en-US" sz="600" i="1" dirty="0"/>
              <a:t> </a:t>
            </a:r>
            <a:br>
              <a:rPr lang="en-US" altLang="en-US" i="1" dirty="0"/>
            </a:br>
            <a:r>
              <a:rPr lang="en-US" altLang="en-US" dirty="0"/>
              <a:t>as follows:</a:t>
            </a:r>
          </a:p>
          <a:p>
            <a:pPr lvl="1"/>
            <a:r>
              <a:rPr lang="en-US" altLang="en-US" b="1" dirty="0"/>
              <a:t>From clause: </a:t>
            </a:r>
            <a:r>
              <a:rPr lang="en-US" altLang="en-US" i="1" dirty="0" err="1"/>
              <a:t>r</a:t>
            </a:r>
            <a:r>
              <a:rPr lang="en-US" altLang="en-US" i="1" baseline="-25000" dirty="0" err="1"/>
              <a:t>i</a:t>
            </a:r>
            <a:r>
              <a:rPr lang="en-US" altLang="en-US" i="1" baseline="-25000" dirty="0"/>
              <a:t> </a:t>
            </a:r>
            <a:r>
              <a:rPr lang="en-US" altLang="en-US" dirty="0"/>
              <a:t> can be replaced by any valid subquery</a:t>
            </a:r>
          </a:p>
          <a:p>
            <a:pPr lvl="1"/>
            <a:r>
              <a:rPr lang="en-US" altLang="en-US" b="1" dirty="0"/>
              <a:t>Where clause: </a:t>
            </a:r>
            <a:r>
              <a:rPr lang="en-US" altLang="en-US" i="1" dirty="0"/>
              <a:t>P</a:t>
            </a:r>
            <a:r>
              <a:rPr lang="en-US" altLang="en-US" dirty="0"/>
              <a:t> can be replaced with an expression of the form:</a:t>
            </a:r>
          </a:p>
          <a:p>
            <a:pPr lvl="1">
              <a:buFont typeface="Monotype Sorts" charset="2"/>
              <a:buNone/>
            </a:pPr>
            <a:r>
              <a:rPr lang="en-US" altLang="en-US" dirty="0"/>
              <a:t>                </a:t>
            </a:r>
            <a:r>
              <a:rPr lang="en-US" altLang="en-US" i="1" dirty="0"/>
              <a:t>B</a:t>
            </a:r>
            <a:r>
              <a:rPr lang="en-US" altLang="en-US" dirty="0"/>
              <a:t> &lt;operation&gt; (subquery)</a:t>
            </a:r>
          </a:p>
          <a:p>
            <a:pPr lvl="1">
              <a:buFont typeface="Monotype Sorts" charset="2"/>
              <a:buNone/>
            </a:pPr>
            <a:r>
              <a:rPr lang="en-US" altLang="en-US" dirty="0"/>
              <a:t>     </a:t>
            </a:r>
            <a:r>
              <a:rPr lang="en-US" altLang="en-US" i="1" dirty="0">
                <a:solidFill>
                  <a:srgbClr val="FF0000"/>
                </a:solidFill>
              </a:rPr>
              <a:t>B</a:t>
            </a:r>
            <a:r>
              <a:rPr lang="en-US" altLang="en-US" dirty="0">
                <a:solidFill>
                  <a:srgbClr val="FF0000"/>
                </a:solidFill>
              </a:rPr>
              <a:t> is an attribute and &lt;operation&gt; to be defined later.</a:t>
            </a:r>
          </a:p>
          <a:p>
            <a:pPr lvl="1"/>
            <a:r>
              <a:rPr lang="en-US" altLang="en-US" b="1" dirty="0"/>
              <a:t>Select clause: </a:t>
            </a:r>
          </a:p>
          <a:p>
            <a:pPr marL="642938" lvl="2" indent="0">
              <a:buNone/>
            </a:pPr>
            <a:r>
              <a:rPr lang="en-US" altLang="en-US" i="1" dirty="0"/>
              <a:t>A</a:t>
            </a:r>
            <a:r>
              <a:rPr lang="en-US" altLang="en-US" i="1" baseline="-25000" dirty="0"/>
              <a:t>i   </a:t>
            </a:r>
            <a:r>
              <a:rPr lang="en-US" altLang="en-US" dirty="0"/>
              <a:t>can be replaced be a subquery that generates a single value.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2A442C-D115-9842-9D01-CBCBDDC8CEA0}"/>
              </a:ext>
            </a:extLst>
          </p:cNvPr>
          <p:cNvSpPr txBox="1"/>
          <p:nvPr/>
        </p:nvSpPr>
        <p:spPr>
          <a:xfrm>
            <a:off x="4953000" y="1504950"/>
            <a:ext cx="39624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Note: Subquery MUST return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A single scalar if in the SELECT.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A Table if in the FROM.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If in the WHERE:</a:t>
            </a:r>
          </a:p>
          <a:p>
            <a:pPr marL="1200150" marR="0" lvl="2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Either a scalar or a table.</a:t>
            </a:r>
          </a:p>
          <a:p>
            <a:pPr marL="1200150" marR="0" lvl="2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Depending on the operation.</a:t>
            </a:r>
          </a:p>
        </p:txBody>
      </p:sp>
    </p:spTree>
    <p:extLst>
      <p:ext uri="{BB962C8B-B14F-4D97-AF65-F5344CB8AC3E}">
        <p14:creationId xmlns:p14="http://schemas.microsoft.com/office/powerpoint/2010/main" val="253200224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754" name="Rectangle 2"/>
          <p:cNvSpPr>
            <a:spLocks noGrp="1" noChangeArrowheads="1"/>
          </p:cNvSpPr>
          <p:nvPr>
            <p:ph type="title"/>
          </p:nvPr>
        </p:nvSpPr>
        <p:spPr>
          <a:xfrm>
            <a:off x="1719263" y="1852613"/>
            <a:ext cx="6057900" cy="457200"/>
          </a:xfrm>
        </p:spPr>
        <p:txBody>
          <a:bodyPr/>
          <a:lstStyle/>
          <a:p>
            <a:r>
              <a:rPr lang="en-US" altLang="en-US" dirty="0"/>
              <a:t>Set Membership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Picture 11" descr="16x9_BG-08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pic>
        <p:nvPicPr>
          <p:cNvPr id="10243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4" name="TextBox 8"/>
          <p:cNvSpPr txBox="1">
            <a:spLocks noChangeArrowheads="1"/>
          </p:cNvSpPr>
          <p:nvPr/>
        </p:nvSpPr>
        <p:spPr bwMode="auto">
          <a:xfrm>
            <a:off x="0" y="1733550"/>
            <a:ext cx="9144000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JOIN</a:t>
            </a:r>
            <a:b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(Review and Details)</a:t>
            </a:r>
            <a:endParaRPr kumimoji="0" lang="en-US" altLang="en-US" sz="16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8" name="TextBox 9"/>
          <p:cNvSpPr txBox="1">
            <a:spLocks noChangeArrowheads="1"/>
          </p:cNvSpPr>
          <p:nvPr/>
        </p:nvSpPr>
        <p:spPr bwMode="auto">
          <a:xfrm>
            <a:off x="0" y="4695825"/>
            <a:ext cx="6781800" cy="350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057C3CF-FEF9-2D44-911E-86B89DEEE20D}" type="slidenum">
              <a:rPr kumimoji="0" lang="en-US" altLang="en-US" sz="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457200" rtl="0" eaLnBrk="1" fontAlgn="base" latinLnBrk="0" hangingPunct="1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r>
              <a:rPr kumimoji="0" lang="en-US" alt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</a:t>
            </a:r>
            <a:r>
              <a:rPr kumimoji="0" lang="en-US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|</a:t>
            </a:r>
            <a:r>
              <a:rPr kumimoji="0" lang="en-US" alt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COMS W4111_002_2023_3: Lecture 4: ER, Relational, SQL (III), Applications		© Donald F. Ferguson, 2023</a:t>
            </a:r>
            <a:endParaRPr kumimoji="0" lang="en-US" altLang="en-US" sz="8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263951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Set Membership </a:t>
            </a:r>
          </a:p>
        </p:txBody>
      </p:sp>
      <p:sp>
        <p:nvSpPr>
          <p:cNvPr id="4915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22268" y="832248"/>
            <a:ext cx="5736235" cy="3886466"/>
          </a:xfrm>
        </p:spPr>
        <p:txBody>
          <a:bodyPr/>
          <a:lstStyle/>
          <a:p>
            <a:pPr>
              <a:tabLst>
                <a:tab pos="770335" algn="l"/>
              </a:tabLst>
            </a:pPr>
            <a:r>
              <a:rPr lang="en-US" altLang="en-US" dirty="0"/>
              <a:t>Find courses offered in Fall 2017 and in Spring 2018</a:t>
            </a:r>
          </a:p>
          <a:p>
            <a:pPr>
              <a:tabLst>
                <a:tab pos="770335" algn="l"/>
              </a:tabLst>
            </a:pPr>
            <a:endParaRPr lang="en-US" altLang="en-US" dirty="0"/>
          </a:p>
          <a:p>
            <a:pPr>
              <a:tabLst>
                <a:tab pos="770335" algn="l"/>
              </a:tabLst>
            </a:pPr>
            <a:endParaRPr lang="en-US" altLang="en-US" dirty="0"/>
          </a:p>
          <a:p>
            <a:pPr>
              <a:tabLst>
                <a:tab pos="770335" algn="l"/>
              </a:tabLst>
            </a:pPr>
            <a:endParaRPr lang="en-US" altLang="en-US" dirty="0"/>
          </a:p>
          <a:p>
            <a:pPr>
              <a:tabLst>
                <a:tab pos="770335" algn="l"/>
              </a:tabLst>
            </a:pPr>
            <a:endParaRPr lang="en-US" altLang="en-US" dirty="0"/>
          </a:p>
          <a:p>
            <a:pPr>
              <a:tabLst>
                <a:tab pos="770335" algn="l"/>
              </a:tabLst>
            </a:pPr>
            <a:endParaRPr lang="en-US" altLang="en-US" dirty="0"/>
          </a:p>
          <a:p>
            <a:pPr>
              <a:tabLst>
                <a:tab pos="770335" algn="l"/>
              </a:tabLst>
            </a:pPr>
            <a:r>
              <a:rPr lang="en-US" altLang="en-US" dirty="0"/>
              <a:t>Find courses offered in Fall 2017 but not in Spring 2018</a:t>
            </a:r>
          </a:p>
          <a:p>
            <a:pPr>
              <a:tabLst>
                <a:tab pos="770335" algn="l"/>
              </a:tabLst>
            </a:pPr>
            <a:endParaRPr lang="en-US" altLang="en-US" dirty="0"/>
          </a:p>
          <a:p>
            <a:pPr>
              <a:tabLst>
                <a:tab pos="770335" algn="l"/>
              </a:tabLst>
            </a:pPr>
            <a:endParaRPr lang="en-US" altLang="en-US" dirty="0"/>
          </a:p>
        </p:txBody>
      </p:sp>
      <p:sp>
        <p:nvSpPr>
          <p:cNvPr id="49156" name="Text Box 5"/>
          <p:cNvSpPr txBox="1">
            <a:spLocks noChangeArrowheads="1"/>
          </p:cNvSpPr>
          <p:nvPr/>
        </p:nvSpPr>
        <p:spPr bwMode="auto">
          <a:xfrm>
            <a:off x="2362200" y="1174095"/>
            <a:ext cx="4662488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defTabSz="685800"/>
            <a:r>
              <a:rPr lang="en-US" altLang="en-US" sz="1200" b="1" dirty="0">
                <a:solidFill>
                  <a:srgbClr val="000000"/>
                </a:solidFill>
              </a:rPr>
              <a:t>select distinct </a:t>
            </a:r>
            <a:r>
              <a:rPr lang="en-US" altLang="en-US" sz="1200" i="1" dirty="0" err="1">
                <a:solidFill>
                  <a:srgbClr val="000000"/>
                </a:solidFill>
              </a:rPr>
              <a:t>course_id</a:t>
            </a:r>
            <a:endParaRPr lang="en-US" altLang="en-US" sz="1200" i="1" dirty="0">
              <a:solidFill>
                <a:srgbClr val="000000"/>
              </a:solidFill>
            </a:endParaRPr>
          </a:p>
          <a:p>
            <a:pPr defTabSz="685800"/>
            <a:r>
              <a:rPr lang="en-US" altLang="en-US" sz="1200" b="1" dirty="0">
                <a:solidFill>
                  <a:srgbClr val="000000"/>
                </a:solidFill>
              </a:rPr>
              <a:t>from </a:t>
            </a:r>
            <a:r>
              <a:rPr lang="en-US" altLang="en-US" sz="1200" i="1" dirty="0">
                <a:solidFill>
                  <a:srgbClr val="000000"/>
                </a:solidFill>
              </a:rPr>
              <a:t>section</a:t>
            </a:r>
          </a:p>
          <a:p>
            <a:pPr defTabSz="685800"/>
            <a:r>
              <a:rPr lang="en-US" altLang="en-US" sz="1200" b="1" dirty="0">
                <a:solidFill>
                  <a:srgbClr val="000000"/>
                </a:solidFill>
              </a:rPr>
              <a:t>where </a:t>
            </a:r>
            <a:r>
              <a:rPr lang="en-US" altLang="en-US" sz="1200" i="1" dirty="0">
                <a:solidFill>
                  <a:srgbClr val="000000"/>
                </a:solidFill>
              </a:rPr>
              <a:t>semester </a:t>
            </a:r>
            <a:r>
              <a:rPr lang="en-US" altLang="en-US" sz="1200" dirty="0">
                <a:solidFill>
                  <a:srgbClr val="000000"/>
                </a:solidFill>
              </a:rPr>
              <a:t>= 'Fall' </a:t>
            </a:r>
            <a:r>
              <a:rPr lang="en-US" altLang="en-US" sz="1200" b="1" dirty="0">
                <a:solidFill>
                  <a:srgbClr val="000000"/>
                </a:solidFill>
              </a:rPr>
              <a:t>and </a:t>
            </a:r>
            <a:r>
              <a:rPr lang="en-US" altLang="en-US" sz="1200" i="1" dirty="0">
                <a:solidFill>
                  <a:srgbClr val="000000"/>
                </a:solidFill>
              </a:rPr>
              <a:t>year</a:t>
            </a:r>
            <a:r>
              <a:rPr lang="en-US" altLang="en-US" sz="1200" dirty="0">
                <a:solidFill>
                  <a:srgbClr val="000000"/>
                </a:solidFill>
              </a:rPr>
              <a:t>= 2017 </a:t>
            </a:r>
            <a:r>
              <a:rPr lang="en-US" altLang="en-US" sz="1200" b="1" dirty="0">
                <a:solidFill>
                  <a:srgbClr val="000000"/>
                </a:solidFill>
              </a:rPr>
              <a:t>and </a:t>
            </a:r>
            <a:br>
              <a:rPr lang="en-US" altLang="en-US" sz="1200" b="1" dirty="0">
                <a:solidFill>
                  <a:srgbClr val="000000"/>
                </a:solidFill>
              </a:rPr>
            </a:br>
            <a:r>
              <a:rPr lang="en-US" altLang="en-US" sz="1200" b="1" dirty="0">
                <a:solidFill>
                  <a:srgbClr val="000000"/>
                </a:solidFill>
              </a:rPr>
              <a:t>           </a:t>
            </a:r>
            <a:r>
              <a:rPr lang="en-US" altLang="en-US" sz="1200" i="1" dirty="0" err="1">
                <a:solidFill>
                  <a:srgbClr val="000000"/>
                </a:solidFill>
              </a:rPr>
              <a:t>course_id</a:t>
            </a:r>
            <a:r>
              <a:rPr lang="en-US" altLang="en-US" sz="1200" i="1" dirty="0">
                <a:solidFill>
                  <a:srgbClr val="000000"/>
                </a:solidFill>
              </a:rPr>
              <a:t> </a:t>
            </a:r>
            <a:r>
              <a:rPr lang="en-US" altLang="en-US" sz="1200" b="1" dirty="0">
                <a:solidFill>
                  <a:srgbClr val="000000"/>
                </a:solidFill>
              </a:rPr>
              <a:t>in </a:t>
            </a:r>
            <a:r>
              <a:rPr lang="en-US" altLang="en-US" sz="1200" dirty="0">
                <a:solidFill>
                  <a:srgbClr val="000000"/>
                </a:solidFill>
              </a:rPr>
              <a:t>(</a:t>
            </a:r>
            <a:r>
              <a:rPr lang="en-US" altLang="en-US" sz="1200" b="1" dirty="0">
                <a:solidFill>
                  <a:srgbClr val="000000"/>
                </a:solidFill>
              </a:rPr>
              <a:t>select </a:t>
            </a:r>
            <a:r>
              <a:rPr lang="en-US" altLang="en-US" sz="1200" i="1" dirty="0" err="1">
                <a:solidFill>
                  <a:srgbClr val="000000"/>
                </a:solidFill>
              </a:rPr>
              <a:t>course_id</a:t>
            </a:r>
            <a:endParaRPr lang="en-US" altLang="en-US" sz="1200" i="1" dirty="0">
              <a:solidFill>
                <a:srgbClr val="000000"/>
              </a:solidFill>
            </a:endParaRPr>
          </a:p>
          <a:p>
            <a:pPr defTabSz="685800"/>
            <a:r>
              <a:rPr lang="en-US" altLang="en-US" sz="1200" b="1" dirty="0">
                <a:solidFill>
                  <a:srgbClr val="000000"/>
                </a:solidFill>
              </a:rPr>
              <a:t>                                 from </a:t>
            </a:r>
            <a:r>
              <a:rPr lang="en-US" altLang="en-US" sz="1200" i="1" dirty="0">
                <a:solidFill>
                  <a:srgbClr val="000000"/>
                </a:solidFill>
              </a:rPr>
              <a:t>section</a:t>
            </a:r>
          </a:p>
          <a:p>
            <a:pPr defTabSz="685800"/>
            <a:r>
              <a:rPr lang="en-US" altLang="en-US" sz="1200" b="1" dirty="0">
                <a:solidFill>
                  <a:srgbClr val="000000"/>
                </a:solidFill>
              </a:rPr>
              <a:t>                                 where </a:t>
            </a:r>
            <a:r>
              <a:rPr lang="en-US" altLang="en-US" sz="1200" i="1" dirty="0">
                <a:solidFill>
                  <a:srgbClr val="000000"/>
                </a:solidFill>
              </a:rPr>
              <a:t>semester </a:t>
            </a:r>
            <a:r>
              <a:rPr lang="en-US" altLang="en-US" sz="1200" dirty="0">
                <a:solidFill>
                  <a:srgbClr val="000000"/>
                </a:solidFill>
              </a:rPr>
              <a:t>= 'Spring' </a:t>
            </a:r>
            <a:r>
              <a:rPr lang="en-US" altLang="en-US" sz="1200" b="1" dirty="0">
                <a:solidFill>
                  <a:srgbClr val="000000"/>
                </a:solidFill>
              </a:rPr>
              <a:t>and </a:t>
            </a:r>
            <a:r>
              <a:rPr lang="en-US" altLang="en-US" sz="1200" i="1" dirty="0">
                <a:solidFill>
                  <a:srgbClr val="000000"/>
                </a:solidFill>
              </a:rPr>
              <a:t>year</a:t>
            </a:r>
            <a:r>
              <a:rPr lang="en-US" altLang="en-US" sz="1200" dirty="0">
                <a:solidFill>
                  <a:srgbClr val="000000"/>
                </a:solidFill>
              </a:rPr>
              <a:t>= 2018);</a:t>
            </a:r>
          </a:p>
        </p:txBody>
      </p:sp>
      <p:sp>
        <p:nvSpPr>
          <p:cNvPr id="49157" name="Text Box 6"/>
          <p:cNvSpPr txBox="1">
            <a:spLocks noChangeArrowheads="1"/>
          </p:cNvSpPr>
          <p:nvPr/>
        </p:nvSpPr>
        <p:spPr bwMode="auto">
          <a:xfrm>
            <a:off x="2362200" y="2770039"/>
            <a:ext cx="4939904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defTabSz="685800"/>
            <a:r>
              <a:rPr lang="en-US" altLang="en-US" sz="1200" b="1" dirty="0">
                <a:solidFill>
                  <a:srgbClr val="000000"/>
                </a:solidFill>
              </a:rPr>
              <a:t>select distinct </a:t>
            </a:r>
            <a:r>
              <a:rPr lang="en-US" altLang="en-US" sz="1200" i="1" dirty="0" err="1">
                <a:solidFill>
                  <a:srgbClr val="000000"/>
                </a:solidFill>
              </a:rPr>
              <a:t>course_id</a:t>
            </a:r>
            <a:endParaRPr lang="en-US" altLang="en-US" sz="1200" i="1" dirty="0">
              <a:solidFill>
                <a:srgbClr val="000000"/>
              </a:solidFill>
            </a:endParaRPr>
          </a:p>
          <a:p>
            <a:pPr defTabSz="685800"/>
            <a:r>
              <a:rPr lang="en-US" altLang="en-US" sz="1200" b="1" dirty="0">
                <a:solidFill>
                  <a:srgbClr val="000000"/>
                </a:solidFill>
              </a:rPr>
              <a:t>from </a:t>
            </a:r>
            <a:r>
              <a:rPr lang="en-US" altLang="en-US" sz="1200" i="1" dirty="0">
                <a:solidFill>
                  <a:srgbClr val="000000"/>
                </a:solidFill>
              </a:rPr>
              <a:t>section</a:t>
            </a:r>
          </a:p>
          <a:p>
            <a:pPr defTabSz="685800"/>
            <a:r>
              <a:rPr lang="en-US" altLang="en-US" sz="1200" b="1" dirty="0">
                <a:solidFill>
                  <a:srgbClr val="000000"/>
                </a:solidFill>
              </a:rPr>
              <a:t>where </a:t>
            </a:r>
            <a:r>
              <a:rPr lang="en-US" altLang="en-US" sz="1200" i="1" dirty="0">
                <a:solidFill>
                  <a:srgbClr val="000000"/>
                </a:solidFill>
              </a:rPr>
              <a:t>semester </a:t>
            </a:r>
            <a:r>
              <a:rPr lang="en-US" altLang="en-US" sz="1200" dirty="0">
                <a:solidFill>
                  <a:srgbClr val="000000"/>
                </a:solidFill>
              </a:rPr>
              <a:t>= 'Fall' </a:t>
            </a:r>
            <a:r>
              <a:rPr lang="en-US" altLang="en-US" sz="1200" b="1" dirty="0">
                <a:solidFill>
                  <a:srgbClr val="000000"/>
                </a:solidFill>
              </a:rPr>
              <a:t>and </a:t>
            </a:r>
            <a:r>
              <a:rPr lang="en-US" altLang="en-US" sz="1200" i="1" dirty="0">
                <a:solidFill>
                  <a:srgbClr val="000000"/>
                </a:solidFill>
              </a:rPr>
              <a:t>year</a:t>
            </a:r>
            <a:r>
              <a:rPr lang="en-US" altLang="en-US" sz="1200" dirty="0">
                <a:solidFill>
                  <a:srgbClr val="000000"/>
                </a:solidFill>
              </a:rPr>
              <a:t>= 2017 </a:t>
            </a:r>
            <a:r>
              <a:rPr lang="en-US" altLang="en-US" sz="1200" b="1" dirty="0">
                <a:solidFill>
                  <a:srgbClr val="000000"/>
                </a:solidFill>
              </a:rPr>
              <a:t>and </a:t>
            </a:r>
            <a:br>
              <a:rPr lang="en-US" altLang="en-US" sz="1200" b="1" dirty="0">
                <a:solidFill>
                  <a:srgbClr val="000000"/>
                </a:solidFill>
              </a:rPr>
            </a:br>
            <a:r>
              <a:rPr lang="en-US" altLang="en-US" sz="1200" b="1" dirty="0">
                <a:solidFill>
                  <a:srgbClr val="000000"/>
                </a:solidFill>
              </a:rPr>
              <a:t>           </a:t>
            </a:r>
            <a:r>
              <a:rPr lang="en-US" altLang="en-US" sz="1200" i="1" dirty="0" err="1">
                <a:solidFill>
                  <a:srgbClr val="000000"/>
                </a:solidFill>
              </a:rPr>
              <a:t>course_id</a:t>
            </a:r>
            <a:r>
              <a:rPr lang="en-US" altLang="en-US" sz="1200" i="1" dirty="0">
                <a:solidFill>
                  <a:srgbClr val="000000"/>
                </a:solidFill>
              </a:rPr>
              <a:t>  </a:t>
            </a:r>
            <a:r>
              <a:rPr lang="en-US" altLang="en-US" sz="1200" b="1" dirty="0">
                <a:solidFill>
                  <a:srgbClr val="000000"/>
                </a:solidFill>
              </a:rPr>
              <a:t>not in </a:t>
            </a:r>
            <a:r>
              <a:rPr lang="en-US" altLang="en-US" sz="1200" dirty="0">
                <a:solidFill>
                  <a:srgbClr val="000000"/>
                </a:solidFill>
              </a:rPr>
              <a:t>(</a:t>
            </a:r>
            <a:r>
              <a:rPr lang="en-US" altLang="en-US" sz="1200" b="1" dirty="0">
                <a:solidFill>
                  <a:srgbClr val="000000"/>
                </a:solidFill>
              </a:rPr>
              <a:t>select </a:t>
            </a:r>
            <a:r>
              <a:rPr lang="en-US" altLang="en-US" sz="1200" i="1" dirty="0" err="1">
                <a:solidFill>
                  <a:srgbClr val="000000"/>
                </a:solidFill>
              </a:rPr>
              <a:t>course_id</a:t>
            </a:r>
            <a:endParaRPr lang="en-US" altLang="en-US" sz="1200" i="1" dirty="0">
              <a:solidFill>
                <a:srgbClr val="000000"/>
              </a:solidFill>
            </a:endParaRPr>
          </a:p>
          <a:p>
            <a:pPr defTabSz="685800"/>
            <a:r>
              <a:rPr lang="en-US" altLang="en-US" sz="1200" b="1" dirty="0">
                <a:solidFill>
                  <a:srgbClr val="000000"/>
                </a:solidFill>
              </a:rPr>
              <a:t>                                        from </a:t>
            </a:r>
            <a:r>
              <a:rPr lang="en-US" altLang="en-US" sz="1200" i="1" dirty="0">
                <a:solidFill>
                  <a:srgbClr val="000000"/>
                </a:solidFill>
              </a:rPr>
              <a:t>section</a:t>
            </a:r>
          </a:p>
          <a:p>
            <a:pPr defTabSz="685800"/>
            <a:r>
              <a:rPr lang="en-US" altLang="en-US" sz="1200" b="1" dirty="0">
                <a:solidFill>
                  <a:srgbClr val="000000"/>
                </a:solidFill>
              </a:rPr>
              <a:t>                                        where </a:t>
            </a:r>
            <a:r>
              <a:rPr lang="en-US" altLang="en-US" sz="1200" i="1" dirty="0">
                <a:solidFill>
                  <a:srgbClr val="000000"/>
                </a:solidFill>
              </a:rPr>
              <a:t>semester </a:t>
            </a:r>
            <a:r>
              <a:rPr lang="en-US" altLang="en-US" sz="1200" dirty="0">
                <a:solidFill>
                  <a:srgbClr val="000000"/>
                </a:solidFill>
              </a:rPr>
              <a:t>= 'Spring' </a:t>
            </a:r>
            <a:r>
              <a:rPr lang="en-US" altLang="en-US" sz="1200" b="1" dirty="0">
                <a:solidFill>
                  <a:srgbClr val="000000"/>
                </a:solidFill>
              </a:rPr>
              <a:t>and </a:t>
            </a:r>
            <a:r>
              <a:rPr lang="en-US" altLang="en-US" sz="1200" i="1" dirty="0">
                <a:solidFill>
                  <a:srgbClr val="000000"/>
                </a:solidFill>
              </a:rPr>
              <a:t>year</a:t>
            </a:r>
            <a:r>
              <a:rPr lang="en-US" altLang="en-US" sz="1200" dirty="0">
                <a:solidFill>
                  <a:srgbClr val="000000"/>
                </a:solidFill>
              </a:rPr>
              <a:t>= 2018);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Set Membership (Cont.)</a:t>
            </a:r>
          </a:p>
        </p:txBody>
      </p:sp>
      <p:sp>
        <p:nvSpPr>
          <p:cNvPr id="5017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42815"/>
            <a:ext cx="5749077" cy="3802337"/>
          </a:xfrm>
        </p:spPr>
        <p:txBody>
          <a:bodyPr/>
          <a:lstStyle/>
          <a:p>
            <a:pPr defTabSz="686991">
              <a:tabLst>
                <a:tab pos="513160" algn="l"/>
                <a:tab pos="938213" algn="l"/>
              </a:tabLst>
            </a:pPr>
            <a:r>
              <a:rPr lang="en-US" altLang="en-US" dirty="0"/>
              <a:t>Name all instructors whose name is neither “Mozart” nor Einstein”</a:t>
            </a:r>
          </a:p>
          <a:p>
            <a:pPr marL="0" indent="0" defTabSz="686991">
              <a:buNone/>
              <a:tabLst>
                <a:tab pos="513160" algn="l"/>
                <a:tab pos="938213" algn="l"/>
              </a:tabLst>
            </a:pPr>
            <a:endParaRPr lang="en-US" altLang="en-US" sz="600" dirty="0"/>
          </a:p>
          <a:p>
            <a:pPr>
              <a:spcBef>
                <a:spcPts val="0"/>
              </a:spcBef>
              <a:buNone/>
            </a:pPr>
            <a:r>
              <a:rPr lang="en-US" altLang="en-US" dirty="0"/>
              <a:t>                 </a:t>
            </a:r>
            <a:r>
              <a:rPr lang="en-US" altLang="en-US" b="1" dirty="0"/>
              <a:t>select distinct </a:t>
            </a:r>
            <a:r>
              <a:rPr lang="en-US" altLang="en-US" i="1" dirty="0"/>
              <a:t>name</a:t>
            </a:r>
            <a:endParaRPr lang="en-US" altLang="en-US" dirty="0"/>
          </a:p>
          <a:p>
            <a:pPr>
              <a:spcBef>
                <a:spcPts val="0"/>
              </a:spcBef>
              <a:buNone/>
            </a:pPr>
            <a:r>
              <a:rPr lang="en-US" altLang="en-US" b="1" dirty="0"/>
              <a:t>                 from </a:t>
            </a:r>
            <a:r>
              <a:rPr lang="en-US" altLang="en-US" i="1" dirty="0"/>
              <a:t>instructor</a:t>
            </a:r>
          </a:p>
          <a:p>
            <a:pPr>
              <a:spcBef>
                <a:spcPts val="0"/>
              </a:spcBef>
              <a:buNone/>
            </a:pPr>
            <a:r>
              <a:rPr lang="en-US" altLang="en-US" b="1" dirty="0"/>
              <a:t>                 where </a:t>
            </a:r>
            <a:r>
              <a:rPr lang="en-US" altLang="en-US" dirty="0"/>
              <a:t> </a:t>
            </a:r>
            <a:r>
              <a:rPr lang="en-US" altLang="en-US" i="1" dirty="0"/>
              <a:t>name </a:t>
            </a:r>
            <a:r>
              <a:rPr lang="en-US" altLang="en-US" b="1" dirty="0"/>
              <a:t>not in </a:t>
            </a:r>
            <a:r>
              <a:rPr lang="en-US" altLang="en-US" dirty="0"/>
              <a:t>('Mozart', 'Einstein') </a:t>
            </a:r>
          </a:p>
          <a:p>
            <a:pPr>
              <a:buNone/>
            </a:pPr>
            <a:endParaRPr lang="en-US" altLang="en-US" sz="600" dirty="0"/>
          </a:p>
          <a:p>
            <a:pPr defTabSz="686991">
              <a:tabLst>
                <a:tab pos="513160" algn="l"/>
                <a:tab pos="938213" algn="l"/>
              </a:tabLst>
            </a:pPr>
            <a:r>
              <a:rPr lang="en-US" altLang="en-US" dirty="0"/>
              <a:t>Find the total number of (distinct) students who have taken course sections taught by the instructor with </a:t>
            </a:r>
            <a:r>
              <a:rPr lang="en-US" altLang="en-US" i="1" dirty="0"/>
              <a:t>ID </a:t>
            </a:r>
            <a:r>
              <a:rPr lang="en-US" altLang="en-US" dirty="0"/>
              <a:t>10101</a:t>
            </a:r>
          </a:p>
          <a:p>
            <a:pPr defTabSz="686991">
              <a:tabLst>
                <a:tab pos="513160" algn="l"/>
                <a:tab pos="938213" algn="l"/>
              </a:tabLst>
            </a:pPr>
            <a:endParaRPr lang="en-US" altLang="en-US" dirty="0"/>
          </a:p>
          <a:p>
            <a:pPr defTabSz="686991">
              <a:tabLst>
                <a:tab pos="513160" algn="l"/>
                <a:tab pos="938213" algn="l"/>
              </a:tabLst>
            </a:pPr>
            <a:endParaRPr lang="en-US" altLang="en-US" dirty="0"/>
          </a:p>
          <a:p>
            <a:pPr defTabSz="686991">
              <a:tabLst>
                <a:tab pos="513160" algn="l"/>
                <a:tab pos="938213" algn="l"/>
              </a:tabLst>
            </a:pPr>
            <a:endParaRPr lang="en-US" altLang="en-US" dirty="0"/>
          </a:p>
          <a:p>
            <a:pPr defTabSz="686991">
              <a:tabLst>
                <a:tab pos="513160" algn="l"/>
                <a:tab pos="938213" algn="l"/>
              </a:tabLst>
            </a:pPr>
            <a:endParaRPr lang="en-US" altLang="en-US" dirty="0"/>
          </a:p>
          <a:p>
            <a:pPr defTabSz="686991">
              <a:tabLst>
                <a:tab pos="513160" algn="l"/>
                <a:tab pos="938213" algn="l"/>
              </a:tabLst>
            </a:pPr>
            <a:endParaRPr lang="en-US" altLang="en-US" dirty="0"/>
          </a:p>
          <a:p>
            <a:pPr defTabSz="686991">
              <a:tabLst>
                <a:tab pos="513160" algn="l"/>
                <a:tab pos="938213" algn="l"/>
              </a:tabLst>
            </a:pPr>
            <a:endParaRPr lang="en-US" altLang="en-US" sz="600" dirty="0"/>
          </a:p>
          <a:p>
            <a:pPr defTabSz="686991">
              <a:tabLst>
                <a:tab pos="513160" algn="l"/>
                <a:tab pos="938213" algn="l"/>
              </a:tabLst>
            </a:pPr>
            <a:r>
              <a:rPr lang="en-US" altLang="en-US" dirty="0"/>
              <a:t>Note: Above query can be written in a much simpler manner.  </a:t>
            </a:r>
            <a:br>
              <a:rPr lang="en-US" altLang="en-US" dirty="0"/>
            </a:br>
            <a:r>
              <a:rPr lang="en-US" altLang="en-US" dirty="0"/>
              <a:t>The formulation above is simply to illustrate SQL features</a:t>
            </a:r>
          </a:p>
          <a:p>
            <a:pPr defTabSz="686991">
              <a:tabLst>
                <a:tab pos="513160" algn="l"/>
                <a:tab pos="938213" algn="l"/>
              </a:tabLst>
            </a:pPr>
            <a:endParaRPr lang="en-US" altLang="en-US" i="1" dirty="0"/>
          </a:p>
        </p:txBody>
      </p:sp>
      <p:sp>
        <p:nvSpPr>
          <p:cNvPr id="50180" name="Text Box 5"/>
          <p:cNvSpPr txBox="1">
            <a:spLocks noChangeArrowheads="1"/>
          </p:cNvSpPr>
          <p:nvPr/>
        </p:nvSpPr>
        <p:spPr bwMode="auto">
          <a:xfrm>
            <a:off x="2495809" y="2483466"/>
            <a:ext cx="4826050" cy="18235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defTabSz="685800"/>
            <a:r>
              <a:rPr lang="en-US" altLang="en-US" sz="1275" b="1" dirty="0">
                <a:solidFill>
                  <a:srgbClr val="000000"/>
                </a:solidFill>
              </a:rPr>
              <a:t>select count </a:t>
            </a:r>
            <a:r>
              <a:rPr lang="en-US" altLang="en-US" sz="1275" dirty="0">
                <a:solidFill>
                  <a:srgbClr val="000000"/>
                </a:solidFill>
              </a:rPr>
              <a:t>(</a:t>
            </a:r>
            <a:r>
              <a:rPr lang="en-US" altLang="en-US" sz="1275" b="1" dirty="0">
                <a:solidFill>
                  <a:srgbClr val="000000"/>
                </a:solidFill>
              </a:rPr>
              <a:t>distinct </a:t>
            </a:r>
            <a:r>
              <a:rPr lang="en-US" altLang="en-US" sz="1275" i="1" dirty="0">
                <a:solidFill>
                  <a:srgbClr val="000000"/>
                </a:solidFill>
              </a:rPr>
              <a:t>ID</a:t>
            </a:r>
            <a:r>
              <a:rPr lang="en-US" altLang="en-US" sz="1275" dirty="0">
                <a:solidFill>
                  <a:srgbClr val="000000"/>
                </a:solidFill>
              </a:rPr>
              <a:t>)</a:t>
            </a:r>
          </a:p>
          <a:p>
            <a:pPr defTabSz="685800"/>
            <a:r>
              <a:rPr lang="en-US" altLang="en-US" sz="1275" b="1" dirty="0">
                <a:solidFill>
                  <a:srgbClr val="000000"/>
                </a:solidFill>
              </a:rPr>
              <a:t>from </a:t>
            </a:r>
            <a:r>
              <a:rPr lang="en-US" altLang="en-US" sz="1275" i="1" dirty="0">
                <a:solidFill>
                  <a:srgbClr val="000000"/>
                </a:solidFill>
              </a:rPr>
              <a:t>takes</a:t>
            </a:r>
          </a:p>
          <a:p>
            <a:pPr defTabSz="685800"/>
            <a:r>
              <a:rPr lang="en-US" altLang="en-US" sz="1275" b="1" dirty="0">
                <a:solidFill>
                  <a:srgbClr val="000000"/>
                </a:solidFill>
              </a:rPr>
              <a:t>where </a:t>
            </a:r>
            <a:r>
              <a:rPr lang="en-US" altLang="en-US" sz="1275" dirty="0">
                <a:solidFill>
                  <a:srgbClr val="000000"/>
                </a:solidFill>
              </a:rPr>
              <a:t>(</a:t>
            </a:r>
            <a:r>
              <a:rPr lang="en-US" altLang="en-US" sz="1275" i="1" dirty="0" err="1">
                <a:solidFill>
                  <a:srgbClr val="000000"/>
                </a:solidFill>
              </a:rPr>
              <a:t>course_id</a:t>
            </a:r>
            <a:r>
              <a:rPr lang="en-US" altLang="en-US" sz="1275" dirty="0">
                <a:solidFill>
                  <a:srgbClr val="000000"/>
                </a:solidFill>
              </a:rPr>
              <a:t>, </a:t>
            </a:r>
            <a:r>
              <a:rPr lang="en-US" altLang="en-US" sz="1275" i="1" dirty="0" err="1">
                <a:solidFill>
                  <a:srgbClr val="000000"/>
                </a:solidFill>
              </a:rPr>
              <a:t>sec_id</a:t>
            </a:r>
            <a:r>
              <a:rPr lang="en-US" altLang="en-US" sz="1275" dirty="0">
                <a:solidFill>
                  <a:srgbClr val="000000"/>
                </a:solidFill>
              </a:rPr>
              <a:t>, </a:t>
            </a:r>
            <a:r>
              <a:rPr lang="en-US" altLang="en-US" sz="1275" i="1" dirty="0">
                <a:solidFill>
                  <a:srgbClr val="000000"/>
                </a:solidFill>
              </a:rPr>
              <a:t>semester</a:t>
            </a:r>
            <a:r>
              <a:rPr lang="en-US" altLang="en-US" sz="1275" dirty="0">
                <a:solidFill>
                  <a:srgbClr val="000000"/>
                </a:solidFill>
              </a:rPr>
              <a:t>, </a:t>
            </a:r>
            <a:r>
              <a:rPr lang="en-US" altLang="en-US" sz="1275" i="1" dirty="0">
                <a:solidFill>
                  <a:srgbClr val="000000"/>
                </a:solidFill>
              </a:rPr>
              <a:t>year</a:t>
            </a:r>
            <a:r>
              <a:rPr lang="en-US" altLang="en-US" sz="1275" dirty="0">
                <a:solidFill>
                  <a:srgbClr val="000000"/>
                </a:solidFill>
              </a:rPr>
              <a:t>) </a:t>
            </a:r>
            <a:r>
              <a:rPr lang="en-US" altLang="en-US" sz="1275" b="1" dirty="0">
                <a:solidFill>
                  <a:srgbClr val="000000"/>
                </a:solidFill>
              </a:rPr>
              <a:t>in </a:t>
            </a:r>
            <a:br>
              <a:rPr lang="en-US" altLang="en-US" sz="1275" b="1" dirty="0">
                <a:solidFill>
                  <a:srgbClr val="000000"/>
                </a:solidFill>
              </a:rPr>
            </a:br>
            <a:r>
              <a:rPr lang="en-US" altLang="en-US" sz="1275" b="1" dirty="0">
                <a:solidFill>
                  <a:srgbClr val="000000"/>
                </a:solidFill>
              </a:rPr>
              <a:t>                                </a:t>
            </a:r>
            <a:r>
              <a:rPr lang="en-US" altLang="en-US" sz="1275" dirty="0">
                <a:solidFill>
                  <a:srgbClr val="000000"/>
                </a:solidFill>
              </a:rPr>
              <a:t>(</a:t>
            </a:r>
            <a:r>
              <a:rPr lang="en-US" altLang="en-US" sz="1275" b="1" dirty="0">
                <a:solidFill>
                  <a:srgbClr val="000000"/>
                </a:solidFill>
              </a:rPr>
              <a:t>select </a:t>
            </a:r>
            <a:r>
              <a:rPr lang="en-US" altLang="en-US" sz="1275" i="1" dirty="0" err="1">
                <a:solidFill>
                  <a:srgbClr val="000000"/>
                </a:solidFill>
              </a:rPr>
              <a:t>course_id</a:t>
            </a:r>
            <a:r>
              <a:rPr lang="en-US" altLang="en-US" sz="1275" dirty="0">
                <a:solidFill>
                  <a:srgbClr val="000000"/>
                </a:solidFill>
              </a:rPr>
              <a:t>, </a:t>
            </a:r>
            <a:r>
              <a:rPr lang="en-US" altLang="en-US" sz="1275" i="1" dirty="0" err="1">
                <a:solidFill>
                  <a:srgbClr val="000000"/>
                </a:solidFill>
              </a:rPr>
              <a:t>sec_id</a:t>
            </a:r>
            <a:r>
              <a:rPr lang="en-US" altLang="en-US" sz="1275" dirty="0">
                <a:solidFill>
                  <a:srgbClr val="000000"/>
                </a:solidFill>
              </a:rPr>
              <a:t>, </a:t>
            </a:r>
            <a:r>
              <a:rPr lang="en-US" altLang="en-US" sz="1275" i="1" dirty="0">
                <a:solidFill>
                  <a:srgbClr val="000000"/>
                </a:solidFill>
              </a:rPr>
              <a:t>semester</a:t>
            </a:r>
            <a:r>
              <a:rPr lang="en-US" altLang="en-US" sz="1275" dirty="0">
                <a:solidFill>
                  <a:srgbClr val="000000"/>
                </a:solidFill>
              </a:rPr>
              <a:t>, </a:t>
            </a:r>
            <a:r>
              <a:rPr lang="en-US" altLang="en-US" sz="1275" i="1" dirty="0">
                <a:solidFill>
                  <a:srgbClr val="000000"/>
                </a:solidFill>
              </a:rPr>
              <a:t>year</a:t>
            </a:r>
          </a:p>
          <a:p>
            <a:pPr defTabSz="685800"/>
            <a:r>
              <a:rPr lang="en-US" altLang="en-US" sz="1275" b="1" dirty="0">
                <a:solidFill>
                  <a:srgbClr val="000000"/>
                </a:solidFill>
              </a:rPr>
              <a:t>                                 from </a:t>
            </a:r>
            <a:r>
              <a:rPr lang="en-US" altLang="en-US" sz="1275" i="1" dirty="0">
                <a:solidFill>
                  <a:srgbClr val="000000"/>
                </a:solidFill>
              </a:rPr>
              <a:t>teaches</a:t>
            </a:r>
          </a:p>
          <a:p>
            <a:pPr defTabSz="685800"/>
            <a:r>
              <a:rPr lang="en-US" altLang="en-US" sz="1275" b="1" dirty="0">
                <a:solidFill>
                  <a:srgbClr val="000000"/>
                </a:solidFill>
              </a:rPr>
              <a:t>                                 where </a:t>
            </a:r>
            <a:r>
              <a:rPr lang="en-US" altLang="en-US" sz="1275" i="1" dirty="0">
                <a:solidFill>
                  <a:srgbClr val="000000"/>
                </a:solidFill>
              </a:rPr>
              <a:t>teaches</a:t>
            </a:r>
            <a:r>
              <a:rPr lang="en-US" altLang="en-US" sz="1275" dirty="0">
                <a:solidFill>
                  <a:srgbClr val="000000"/>
                </a:solidFill>
              </a:rPr>
              <a:t>.</a:t>
            </a:r>
            <a:r>
              <a:rPr lang="en-US" altLang="en-US" sz="1275" i="1" dirty="0">
                <a:solidFill>
                  <a:srgbClr val="000000"/>
                </a:solidFill>
              </a:rPr>
              <a:t>ID</a:t>
            </a:r>
            <a:r>
              <a:rPr lang="en-US" altLang="en-US" sz="1275" dirty="0">
                <a:solidFill>
                  <a:srgbClr val="000000"/>
                </a:solidFill>
              </a:rPr>
              <a:t>= 10101);</a:t>
            </a:r>
          </a:p>
          <a:p>
            <a:pPr defTabSz="685800"/>
            <a:endParaRPr lang="en-US" altLang="en-US" sz="1200" dirty="0">
              <a:solidFill>
                <a:srgbClr val="000000"/>
              </a:solidFill>
            </a:endParaRPr>
          </a:p>
          <a:p>
            <a:pPr defTabSz="685800"/>
            <a:endParaRPr lang="en-US" altLang="en-US" sz="1200" dirty="0">
              <a:solidFill>
                <a:srgbClr val="000000"/>
              </a:solidFill>
            </a:endParaRPr>
          </a:p>
          <a:p>
            <a:pPr defTabSz="685800"/>
            <a:endParaRPr lang="en-US" altLang="en-US" sz="12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754" name="Rectangle 2"/>
          <p:cNvSpPr>
            <a:spLocks noGrp="1" noChangeArrowheads="1"/>
          </p:cNvSpPr>
          <p:nvPr>
            <p:ph type="title"/>
          </p:nvPr>
        </p:nvSpPr>
        <p:spPr>
          <a:xfrm>
            <a:off x="1719263" y="1852613"/>
            <a:ext cx="6057900" cy="457200"/>
          </a:xfrm>
        </p:spPr>
        <p:txBody>
          <a:bodyPr/>
          <a:lstStyle/>
          <a:p>
            <a:r>
              <a:rPr lang="en-US" altLang="en-US" dirty="0"/>
              <a:t>Set Comparison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394" name="Rectangle 2"/>
          <p:cNvSpPr>
            <a:spLocks noGrp="1" noChangeArrowheads="1"/>
          </p:cNvSpPr>
          <p:nvPr>
            <p:ph type="title"/>
          </p:nvPr>
        </p:nvSpPr>
        <p:spPr>
          <a:xfrm>
            <a:off x="1557338" y="107156"/>
            <a:ext cx="6057900" cy="457200"/>
          </a:xfrm>
        </p:spPr>
        <p:txBody>
          <a:bodyPr/>
          <a:lstStyle/>
          <a:p>
            <a:r>
              <a:rPr lang="en-US" altLang="en-US" dirty="0"/>
              <a:t>Set Comparison – </a:t>
            </a:r>
            <a:r>
              <a:rPr lang="ja-JP" altLang="en-US" dirty="0"/>
              <a:t>“</a:t>
            </a:r>
            <a:r>
              <a:rPr lang="en-US" altLang="ja-JP" dirty="0"/>
              <a:t>some</a:t>
            </a:r>
            <a:r>
              <a:rPr lang="ja-JP" altLang="en-US" dirty="0"/>
              <a:t>”</a:t>
            </a:r>
            <a:r>
              <a:rPr lang="en-US" altLang="ja-JP" dirty="0"/>
              <a:t> Clause</a:t>
            </a:r>
            <a:endParaRPr lang="en-US" altLang="en-US" dirty="0"/>
          </a:p>
        </p:txBody>
      </p:sp>
      <p:sp>
        <p:nvSpPr>
          <p:cNvPr id="5120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5610" y="829865"/>
            <a:ext cx="5538179" cy="3151869"/>
          </a:xfrm>
        </p:spPr>
        <p:txBody>
          <a:bodyPr/>
          <a:lstStyle/>
          <a:p>
            <a:pPr defTabSz="686991">
              <a:tabLst>
                <a:tab pos="1372791" algn="l"/>
              </a:tabLst>
            </a:pPr>
            <a:r>
              <a:rPr lang="en-US" altLang="en-US" dirty="0"/>
              <a:t>Find names of instructors with salary greater than that of some (at least one) instructor in the Biology department.</a:t>
            </a:r>
          </a:p>
          <a:p>
            <a:pPr defTabSz="686991">
              <a:tabLst>
                <a:tab pos="1372791" algn="l"/>
              </a:tabLst>
            </a:pPr>
            <a:endParaRPr lang="en-US" altLang="en-US" dirty="0"/>
          </a:p>
          <a:p>
            <a:pPr defTabSz="686991">
              <a:tabLst>
                <a:tab pos="1372791" algn="l"/>
              </a:tabLst>
            </a:pPr>
            <a:endParaRPr lang="en-US" altLang="en-US" dirty="0"/>
          </a:p>
          <a:p>
            <a:pPr defTabSz="686991">
              <a:tabLst>
                <a:tab pos="1372791" algn="l"/>
              </a:tabLst>
            </a:pPr>
            <a:endParaRPr lang="en-US" altLang="en-US" dirty="0"/>
          </a:p>
          <a:p>
            <a:pPr defTabSz="686991">
              <a:tabLst>
                <a:tab pos="1372791" algn="l"/>
              </a:tabLst>
            </a:pPr>
            <a:r>
              <a:rPr lang="en-US" altLang="en-US" dirty="0"/>
              <a:t>Same query using &gt; </a:t>
            </a:r>
            <a:r>
              <a:rPr lang="en-US" altLang="en-US" b="1" dirty="0"/>
              <a:t>some</a:t>
            </a:r>
            <a:r>
              <a:rPr lang="en-US" altLang="en-US" dirty="0"/>
              <a:t> clause</a:t>
            </a:r>
          </a:p>
        </p:txBody>
      </p:sp>
      <p:sp>
        <p:nvSpPr>
          <p:cNvPr id="51204" name="Text Box 5"/>
          <p:cNvSpPr txBox="1">
            <a:spLocks noChangeArrowheads="1"/>
          </p:cNvSpPr>
          <p:nvPr/>
        </p:nvSpPr>
        <p:spPr bwMode="auto">
          <a:xfrm>
            <a:off x="2611041" y="2464420"/>
            <a:ext cx="4243388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defTabSz="685800"/>
            <a:r>
              <a:rPr lang="en-US" altLang="en-US" sz="1200" b="1" dirty="0">
                <a:solidFill>
                  <a:srgbClr val="000000"/>
                </a:solidFill>
              </a:rPr>
              <a:t>select </a:t>
            </a:r>
            <a:r>
              <a:rPr lang="en-US" altLang="en-US" sz="1200" i="1" dirty="0">
                <a:solidFill>
                  <a:srgbClr val="000000"/>
                </a:solidFill>
              </a:rPr>
              <a:t>name</a:t>
            </a:r>
          </a:p>
          <a:p>
            <a:pPr defTabSz="685800"/>
            <a:r>
              <a:rPr lang="en-US" altLang="en-US" sz="1200" b="1" dirty="0">
                <a:solidFill>
                  <a:srgbClr val="000000"/>
                </a:solidFill>
              </a:rPr>
              <a:t>from </a:t>
            </a:r>
            <a:r>
              <a:rPr lang="en-US" altLang="en-US" sz="1200" i="1" dirty="0">
                <a:solidFill>
                  <a:srgbClr val="000000"/>
                </a:solidFill>
              </a:rPr>
              <a:t>instructor</a:t>
            </a:r>
          </a:p>
          <a:p>
            <a:pPr defTabSz="685800"/>
            <a:r>
              <a:rPr lang="en-US" altLang="en-US" sz="1200" b="1" dirty="0">
                <a:solidFill>
                  <a:srgbClr val="000000"/>
                </a:solidFill>
              </a:rPr>
              <a:t>where </a:t>
            </a:r>
            <a:r>
              <a:rPr lang="en-US" altLang="en-US" sz="1200" i="1" dirty="0">
                <a:solidFill>
                  <a:srgbClr val="000000"/>
                </a:solidFill>
              </a:rPr>
              <a:t>salary </a:t>
            </a:r>
            <a:r>
              <a:rPr lang="en-US" altLang="en-US" sz="1200" dirty="0">
                <a:solidFill>
                  <a:srgbClr val="000000"/>
                </a:solidFill>
              </a:rPr>
              <a:t>&gt; </a:t>
            </a:r>
            <a:r>
              <a:rPr lang="en-US" altLang="en-US" sz="1200" b="1" dirty="0">
                <a:solidFill>
                  <a:srgbClr val="000000"/>
                </a:solidFill>
              </a:rPr>
              <a:t>some </a:t>
            </a:r>
            <a:r>
              <a:rPr lang="en-US" altLang="en-US" sz="1200" dirty="0">
                <a:solidFill>
                  <a:srgbClr val="000000"/>
                </a:solidFill>
              </a:rPr>
              <a:t>(</a:t>
            </a:r>
            <a:r>
              <a:rPr lang="en-US" altLang="en-US" sz="1200" b="1" dirty="0">
                <a:solidFill>
                  <a:srgbClr val="000000"/>
                </a:solidFill>
              </a:rPr>
              <a:t>select </a:t>
            </a:r>
            <a:r>
              <a:rPr lang="en-US" altLang="en-US" sz="1200" i="1" dirty="0">
                <a:solidFill>
                  <a:srgbClr val="000000"/>
                </a:solidFill>
              </a:rPr>
              <a:t>salary</a:t>
            </a:r>
          </a:p>
          <a:p>
            <a:pPr defTabSz="685800"/>
            <a:r>
              <a:rPr lang="en-US" altLang="en-US" sz="1200" b="1" dirty="0">
                <a:solidFill>
                  <a:srgbClr val="000000"/>
                </a:solidFill>
              </a:rPr>
              <a:t>                                     from </a:t>
            </a:r>
            <a:r>
              <a:rPr lang="en-US" altLang="en-US" sz="1200" i="1" dirty="0">
                <a:solidFill>
                  <a:srgbClr val="000000"/>
                </a:solidFill>
              </a:rPr>
              <a:t>instructor</a:t>
            </a:r>
          </a:p>
          <a:p>
            <a:pPr defTabSz="685800"/>
            <a:r>
              <a:rPr lang="en-US" altLang="en-US" sz="1200" b="1" dirty="0">
                <a:solidFill>
                  <a:srgbClr val="000000"/>
                </a:solidFill>
              </a:rPr>
              <a:t>                                     where </a:t>
            </a:r>
            <a:r>
              <a:rPr lang="en-US" altLang="en-US" sz="1200" i="1" dirty="0">
                <a:solidFill>
                  <a:srgbClr val="000000"/>
                </a:solidFill>
              </a:rPr>
              <a:t>dept name </a:t>
            </a:r>
            <a:r>
              <a:rPr lang="en-US" altLang="en-US" sz="1200" dirty="0">
                <a:solidFill>
                  <a:srgbClr val="000000"/>
                </a:solidFill>
              </a:rPr>
              <a:t>= 'Biology');</a:t>
            </a:r>
          </a:p>
        </p:txBody>
      </p:sp>
      <p:sp>
        <p:nvSpPr>
          <p:cNvPr id="51205" name="Text Box 6"/>
          <p:cNvSpPr txBox="1">
            <a:spLocks noChangeArrowheads="1"/>
          </p:cNvSpPr>
          <p:nvPr/>
        </p:nvSpPr>
        <p:spPr bwMode="auto">
          <a:xfrm>
            <a:off x="2607469" y="1354850"/>
            <a:ext cx="3956447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defTabSz="685800"/>
            <a:r>
              <a:rPr lang="en-US" altLang="en-US" sz="1200" b="1" dirty="0">
                <a:solidFill>
                  <a:srgbClr val="000000"/>
                </a:solidFill>
              </a:rPr>
              <a:t>select distinct </a:t>
            </a:r>
            <a:r>
              <a:rPr lang="en-US" altLang="en-US" sz="1200" i="1" dirty="0">
                <a:solidFill>
                  <a:srgbClr val="000000"/>
                </a:solidFill>
              </a:rPr>
              <a:t>T</a:t>
            </a:r>
            <a:r>
              <a:rPr lang="en-US" altLang="en-US" sz="1200" dirty="0">
                <a:solidFill>
                  <a:srgbClr val="000000"/>
                </a:solidFill>
              </a:rPr>
              <a:t>.</a:t>
            </a:r>
            <a:r>
              <a:rPr lang="en-US" altLang="en-US" sz="1200" i="1" dirty="0">
                <a:solidFill>
                  <a:srgbClr val="000000"/>
                </a:solidFill>
              </a:rPr>
              <a:t>name</a:t>
            </a:r>
          </a:p>
          <a:p>
            <a:pPr defTabSz="685800"/>
            <a:r>
              <a:rPr lang="en-US" altLang="en-US" sz="1200" b="1" dirty="0">
                <a:solidFill>
                  <a:srgbClr val="000000"/>
                </a:solidFill>
              </a:rPr>
              <a:t>from </a:t>
            </a:r>
            <a:r>
              <a:rPr lang="en-US" altLang="en-US" sz="1200" i="1" dirty="0">
                <a:solidFill>
                  <a:srgbClr val="000000"/>
                </a:solidFill>
              </a:rPr>
              <a:t>instructor </a:t>
            </a:r>
            <a:r>
              <a:rPr lang="en-US" altLang="en-US" sz="1200" b="1" dirty="0">
                <a:solidFill>
                  <a:srgbClr val="000000"/>
                </a:solidFill>
              </a:rPr>
              <a:t>as </a:t>
            </a:r>
            <a:r>
              <a:rPr lang="en-US" altLang="en-US" sz="1200" i="1" dirty="0">
                <a:solidFill>
                  <a:srgbClr val="000000"/>
                </a:solidFill>
              </a:rPr>
              <a:t>T</a:t>
            </a:r>
            <a:r>
              <a:rPr lang="en-US" altLang="en-US" sz="1200" dirty="0">
                <a:solidFill>
                  <a:srgbClr val="000000"/>
                </a:solidFill>
              </a:rPr>
              <a:t>, </a:t>
            </a:r>
            <a:r>
              <a:rPr lang="en-US" altLang="en-US" sz="1200" i="1" dirty="0">
                <a:solidFill>
                  <a:srgbClr val="000000"/>
                </a:solidFill>
              </a:rPr>
              <a:t>instructor </a:t>
            </a:r>
            <a:r>
              <a:rPr lang="en-US" altLang="en-US" sz="1200" b="1" dirty="0">
                <a:solidFill>
                  <a:srgbClr val="000000"/>
                </a:solidFill>
              </a:rPr>
              <a:t>as </a:t>
            </a:r>
            <a:r>
              <a:rPr lang="en-US" altLang="en-US" sz="1200" i="1" dirty="0">
                <a:solidFill>
                  <a:srgbClr val="000000"/>
                </a:solidFill>
              </a:rPr>
              <a:t>S</a:t>
            </a:r>
          </a:p>
          <a:p>
            <a:pPr defTabSz="685800"/>
            <a:r>
              <a:rPr lang="en-US" altLang="en-US" sz="1200" b="1" dirty="0">
                <a:solidFill>
                  <a:srgbClr val="000000"/>
                </a:solidFill>
              </a:rPr>
              <a:t>where </a:t>
            </a:r>
            <a:r>
              <a:rPr lang="en-US" altLang="en-US" sz="1200" i="1" dirty="0" err="1">
                <a:solidFill>
                  <a:srgbClr val="000000"/>
                </a:solidFill>
              </a:rPr>
              <a:t>T.salary</a:t>
            </a:r>
            <a:r>
              <a:rPr lang="en-US" altLang="en-US" sz="1200" i="1" dirty="0">
                <a:solidFill>
                  <a:srgbClr val="000000"/>
                </a:solidFill>
              </a:rPr>
              <a:t> </a:t>
            </a:r>
            <a:r>
              <a:rPr lang="en-US" altLang="en-US" sz="1200" dirty="0">
                <a:solidFill>
                  <a:srgbClr val="000000"/>
                </a:solidFill>
              </a:rPr>
              <a:t>&gt; </a:t>
            </a:r>
            <a:r>
              <a:rPr lang="en-US" altLang="en-US" sz="1200" i="1" dirty="0" err="1">
                <a:solidFill>
                  <a:srgbClr val="000000"/>
                </a:solidFill>
              </a:rPr>
              <a:t>S.salary</a:t>
            </a:r>
            <a:r>
              <a:rPr lang="en-US" altLang="en-US" sz="1200" i="1" dirty="0">
                <a:solidFill>
                  <a:srgbClr val="000000"/>
                </a:solidFill>
              </a:rPr>
              <a:t> </a:t>
            </a:r>
            <a:r>
              <a:rPr lang="en-US" altLang="en-US" sz="1200" b="1" dirty="0">
                <a:solidFill>
                  <a:srgbClr val="000000"/>
                </a:solidFill>
              </a:rPr>
              <a:t>and </a:t>
            </a:r>
            <a:r>
              <a:rPr lang="en-US" altLang="en-US" sz="1200" i="1" dirty="0" err="1">
                <a:solidFill>
                  <a:srgbClr val="000000"/>
                </a:solidFill>
              </a:rPr>
              <a:t>S.dept</a:t>
            </a:r>
            <a:r>
              <a:rPr lang="en-US" altLang="en-US" sz="1200" i="1" dirty="0">
                <a:solidFill>
                  <a:srgbClr val="000000"/>
                </a:solidFill>
              </a:rPr>
              <a:t> name </a:t>
            </a:r>
            <a:r>
              <a:rPr lang="en-US" altLang="en-US" sz="1200" dirty="0">
                <a:solidFill>
                  <a:srgbClr val="000000"/>
                </a:solidFill>
              </a:rPr>
              <a:t>= 'Biology';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ChangeArrowheads="1"/>
          </p:cNvSpPr>
          <p:nvPr>
            <p:ph type="title"/>
          </p:nvPr>
        </p:nvSpPr>
        <p:spPr>
          <a:xfrm>
            <a:off x="1610916" y="109791"/>
            <a:ext cx="6057900" cy="457200"/>
          </a:xfrm>
        </p:spPr>
        <p:txBody>
          <a:bodyPr/>
          <a:lstStyle/>
          <a:p>
            <a:r>
              <a:rPr lang="en-US" altLang="en-US" dirty="0"/>
              <a:t>Definition of  </a:t>
            </a:r>
            <a:r>
              <a:rPr lang="ja-JP" altLang="en-US" dirty="0"/>
              <a:t>“</a:t>
            </a:r>
            <a:r>
              <a:rPr lang="en-US" altLang="ja-JP" dirty="0"/>
              <a:t>some</a:t>
            </a:r>
            <a:r>
              <a:rPr lang="ja-JP" altLang="en-US" dirty="0"/>
              <a:t>”</a:t>
            </a:r>
            <a:r>
              <a:rPr lang="en-US" altLang="ja-JP" dirty="0"/>
              <a:t> Clause</a:t>
            </a:r>
            <a:endParaRPr lang="en-US" altLang="en-US" dirty="0"/>
          </a:p>
        </p:txBody>
      </p:sp>
      <p:sp>
        <p:nvSpPr>
          <p:cNvPr id="5222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1149" y="829867"/>
            <a:ext cx="5100637" cy="535781"/>
          </a:xfrm>
        </p:spPr>
        <p:txBody>
          <a:bodyPr/>
          <a:lstStyle/>
          <a:p>
            <a:r>
              <a:rPr lang="en-US" altLang="en-US" dirty="0"/>
              <a:t>F &lt;comp&gt; </a:t>
            </a:r>
            <a:r>
              <a:rPr lang="en-US" altLang="en-US" b="1" dirty="0"/>
              <a:t>some </a:t>
            </a:r>
            <a:r>
              <a:rPr lang="en-US" altLang="en-US" i="1" dirty="0"/>
              <a:t>r </a:t>
            </a:r>
            <a:r>
              <a:rPr lang="en-US" altLang="en-US" dirty="0">
                <a:sym typeface="Symbol" panose="05050102010706020507" pitchFamily="18" charset="2"/>
              </a:rPr>
              <a:t></a:t>
            </a:r>
            <a:r>
              <a:rPr lang="en-US" altLang="en-US" i="1" dirty="0">
                <a:sym typeface="Symbol" panose="05050102010706020507" pitchFamily="18" charset="2"/>
              </a:rPr>
              <a:t>t </a:t>
            </a:r>
            <a:r>
              <a:rPr lang="en-US" altLang="en-US" dirty="0">
                <a:sym typeface="Symbol" panose="05050102010706020507" pitchFamily="18" charset="2"/>
              </a:rPr>
              <a:t></a:t>
            </a:r>
            <a:r>
              <a:rPr lang="en-US" altLang="en-US" i="1" dirty="0">
                <a:sym typeface="Symbol" panose="05050102010706020507" pitchFamily="18" charset="2"/>
              </a:rPr>
              <a:t>r </a:t>
            </a:r>
            <a:r>
              <a:rPr lang="en-US" altLang="en-US" dirty="0">
                <a:sym typeface="Symbol" panose="05050102010706020507" pitchFamily="18" charset="2"/>
              </a:rPr>
              <a:t>such that (F &lt;comp&gt; </a:t>
            </a:r>
            <a:r>
              <a:rPr lang="en-US" altLang="en-US" i="1" dirty="0">
                <a:sym typeface="Symbol" panose="05050102010706020507" pitchFamily="18" charset="2"/>
              </a:rPr>
              <a:t>t </a:t>
            </a:r>
            <a:r>
              <a:rPr lang="en-US" altLang="en-US" dirty="0">
                <a:sym typeface="Symbol" panose="05050102010706020507" pitchFamily="18" charset="2"/>
              </a:rPr>
              <a:t>)</a:t>
            </a:r>
            <a:br>
              <a:rPr lang="en-US" altLang="en-US" i="1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>Where &lt;comp&gt; can be:      </a:t>
            </a:r>
            <a:endParaRPr lang="en-US" altLang="en-US" dirty="0"/>
          </a:p>
        </p:txBody>
      </p:sp>
      <p:grpSp>
        <p:nvGrpSpPr>
          <p:cNvPr id="2" name="Group 1"/>
          <p:cNvGrpSpPr>
            <a:grpSpLocks/>
          </p:cNvGrpSpPr>
          <p:nvPr/>
        </p:nvGrpSpPr>
        <p:grpSpPr bwMode="auto">
          <a:xfrm>
            <a:off x="2277666" y="1464469"/>
            <a:ext cx="5854303" cy="3175397"/>
            <a:chOff x="809625" y="1952625"/>
            <a:chExt cx="7805738" cy="4233863"/>
          </a:xfrm>
        </p:grpSpPr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2105025" y="1952625"/>
              <a:ext cx="457200" cy="1066800"/>
              <a:chOff x="2448" y="1296"/>
              <a:chExt cx="288" cy="960"/>
            </a:xfrm>
          </p:grpSpPr>
          <p:sp>
            <p:nvSpPr>
              <p:cNvPr id="52246" name="Rectangle 5"/>
              <p:cNvSpPr>
                <a:spLocks noChangeArrowheads="1"/>
              </p:cNvSpPr>
              <p:nvPr/>
            </p:nvSpPr>
            <p:spPr bwMode="auto">
              <a:xfrm>
                <a:off x="2448" y="1296"/>
                <a:ext cx="288" cy="33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defTabSz="685800"/>
                <a:r>
                  <a:rPr lang="en-US" altLang="en-US" sz="180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0</a:t>
                </a:r>
              </a:p>
            </p:txBody>
          </p:sp>
          <p:sp>
            <p:nvSpPr>
              <p:cNvPr id="52247" name="Rectangle 6"/>
              <p:cNvSpPr>
                <a:spLocks noChangeArrowheads="1"/>
              </p:cNvSpPr>
              <p:nvPr/>
            </p:nvSpPr>
            <p:spPr bwMode="auto">
              <a:xfrm>
                <a:off x="2448" y="1584"/>
                <a:ext cx="288" cy="33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defTabSz="685800"/>
                <a:r>
                  <a:rPr lang="en-US" altLang="en-US" sz="180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5</a:t>
                </a:r>
              </a:p>
            </p:txBody>
          </p:sp>
          <p:sp>
            <p:nvSpPr>
              <p:cNvPr id="52248" name="Rectangle 7"/>
              <p:cNvSpPr>
                <a:spLocks noChangeArrowheads="1"/>
              </p:cNvSpPr>
              <p:nvPr/>
            </p:nvSpPr>
            <p:spPr bwMode="auto">
              <a:xfrm>
                <a:off x="2448" y="1920"/>
                <a:ext cx="288" cy="33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defTabSz="685800"/>
                <a:r>
                  <a:rPr lang="en-US" altLang="en-US" sz="180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6</a:t>
                </a:r>
              </a:p>
            </p:txBody>
          </p:sp>
        </p:grpSp>
        <p:sp>
          <p:nvSpPr>
            <p:cNvPr id="52229" name="Text Box 8"/>
            <p:cNvSpPr txBox="1">
              <a:spLocks noChangeArrowheads="1"/>
            </p:cNvSpPr>
            <p:nvPr/>
          </p:nvSpPr>
          <p:spPr bwMode="auto">
            <a:xfrm>
              <a:off x="830262" y="2257425"/>
              <a:ext cx="1350961" cy="4001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defTabSz="685800">
                <a:spcBef>
                  <a:spcPct val="50000"/>
                </a:spcBef>
              </a:pPr>
              <a:r>
                <a:rPr lang="en-US" altLang="en-US" sz="1350">
                  <a:solidFill>
                    <a:srgbClr val="000000"/>
                  </a:solidFill>
                </a:rPr>
                <a:t>(5 &lt; </a:t>
              </a:r>
              <a:r>
                <a:rPr lang="en-US" altLang="en-US" sz="1350" b="1">
                  <a:solidFill>
                    <a:srgbClr val="000000"/>
                  </a:solidFill>
                </a:rPr>
                <a:t>some</a:t>
              </a:r>
              <a:endParaRPr lang="en-US" altLang="en-US" sz="1350">
                <a:solidFill>
                  <a:srgbClr val="000000"/>
                </a:solidFill>
              </a:endParaRPr>
            </a:p>
          </p:txBody>
        </p:sp>
        <p:sp>
          <p:nvSpPr>
            <p:cNvPr id="52230" name="Text Box 9"/>
            <p:cNvSpPr txBox="1">
              <a:spLocks noChangeArrowheads="1"/>
            </p:cNvSpPr>
            <p:nvPr/>
          </p:nvSpPr>
          <p:spPr bwMode="auto">
            <a:xfrm>
              <a:off x="2638425" y="2257425"/>
              <a:ext cx="914400" cy="6771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defTabSz="685800">
                <a:spcBef>
                  <a:spcPct val="50000"/>
                </a:spcBef>
              </a:pPr>
              <a:r>
                <a:rPr lang="en-US" altLang="en-US" sz="1350">
                  <a:solidFill>
                    <a:srgbClr val="000000"/>
                  </a:solidFill>
                </a:rPr>
                <a:t>) = true</a:t>
              </a:r>
            </a:p>
          </p:txBody>
        </p:sp>
        <p:sp>
          <p:nvSpPr>
            <p:cNvPr id="52231" name="Rectangle 10"/>
            <p:cNvSpPr>
              <a:spLocks noChangeArrowheads="1"/>
            </p:cNvSpPr>
            <p:nvPr/>
          </p:nvSpPr>
          <p:spPr bwMode="auto">
            <a:xfrm>
              <a:off x="2105025" y="3118035"/>
              <a:ext cx="457200" cy="3810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defTabSz="685800"/>
              <a:r>
                <a:rPr lang="en-US" altLang="en-US" sz="1800">
                  <a:solidFill>
                    <a:srgbClr val="000000"/>
                  </a:solidFill>
                  <a:latin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52232" name="Rectangle 11"/>
            <p:cNvSpPr>
              <a:spLocks noChangeArrowheads="1"/>
            </p:cNvSpPr>
            <p:nvPr/>
          </p:nvSpPr>
          <p:spPr bwMode="auto">
            <a:xfrm>
              <a:off x="2105025" y="3476625"/>
              <a:ext cx="457200" cy="29686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defTabSz="685800"/>
              <a:r>
                <a:rPr lang="en-US" altLang="en-US" sz="1800">
                  <a:solidFill>
                    <a:srgbClr val="000000"/>
                  </a:solidFill>
                  <a:latin typeface="Times New Roman" panose="02020603050405020304" pitchFamily="18" charset="0"/>
                </a:rPr>
                <a:t>5</a:t>
              </a:r>
            </a:p>
          </p:txBody>
        </p:sp>
        <p:sp>
          <p:nvSpPr>
            <p:cNvPr id="52233" name="Rectangle 12"/>
            <p:cNvSpPr>
              <a:spLocks noChangeArrowheads="1"/>
            </p:cNvSpPr>
            <p:nvPr/>
          </p:nvSpPr>
          <p:spPr bwMode="auto">
            <a:xfrm>
              <a:off x="2105025" y="3930650"/>
              <a:ext cx="457200" cy="30797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defTabSz="685800"/>
              <a:r>
                <a:rPr lang="en-US" altLang="en-US" sz="1800">
                  <a:solidFill>
                    <a:srgbClr val="000000"/>
                  </a:solidFill>
                  <a:latin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52234" name="Text Box 13"/>
            <p:cNvSpPr txBox="1">
              <a:spLocks noChangeArrowheads="1"/>
            </p:cNvSpPr>
            <p:nvPr/>
          </p:nvSpPr>
          <p:spPr bwMode="auto">
            <a:xfrm>
              <a:off x="2638425" y="3416300"/>
              <a:ext cx="1219200" cy="4001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defTabSz="685800">
                <a:spcBef>
                  <a:spcPct val="50000"/>
                </a:spcBef>
              </a:pPr>
              <a:r>
                <a:rPr lang="en-US" altLang="en-US" sz="1350">
                  <a:solidFill>
                    <a:srgbClr val="000000"/>
                  </a:solidFill>
                </a:rPr>
                <a:t>) = false</a:t>
              </a:r>
            </a:p>
          </p:txBody>
        </p:sp>
        <p:sp>
          <p:nvSpPr>
            <p:cNvPr id="52235" name="Rectangle 14"/>
            <p:cNvSpPr>
              <a:spLocks noChangeArrowheads="1"/>
            </p:cNvSpPr>
            <p:nvPr/>
          </p:nvSpPr>
          <p:spPr bwMode="auto">
            <a:xfrm>
              <a:off x="2105025" y="4235450"/>
              <a:ext cx="457200" cy="30797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defTabSz="685800"/>
              <a:r>
                <a:rPr lang="en-US" altLang="en-US" sz="1800">
                  <a:solidFill>
                    <a:srgbClr val="000000"/>
                  </a:solidFill>
                  <a:latin typeface="Times New Roman" panose="02020603050405020304" pitchFamily="18" charset="0"/>
                </a:rPr>
                <a:t>5</a:t>
              </a:r>
            </a:p>
          </p:txBody>
        </p:sp>
        <p:sp>
          <p:nvSpPr>
            <p:cNvPr id="52236" name="Rectangle 15"/>
            <p:cNvSpPr>
              <a:spLocks noChangeArrowheads="1"/>
            </p:cNvSpPr>
            <p:nvPr/>
          </p:nvSpPr>
          <p:spPr bwMode="auto">
            <a:xfrm>
              <a:off x="2105025" y="4772025"/>
              <a:ext cx="457200" cy="30797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defTabSz="685800"/>
              <a:r>
                <a:rPr lang="en-US" altLang="en-US" sz="1800">
                  <a:solidFill>
                    <a:srgbClr val="000000"/>
                  </a:solidFill>
                  <a:latin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52237" name="Rectangle 16"/>
            <p:cNvSpPr>
              <a:spLocks noChangeArrowheads="1"/>
            </p:cNvSpPr>
            <p:nvPr/>
          </p:nvSpPr>
          <p:spPr bwMode="auto">
            <a:xfrm>
              <a:off x="2105025" y="5076825"/>
              <a:ext cx="457200" cy="30956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defTabSz="685800"/>
              <a:r>
                <a:rPr lang="en-US" altLang="en-US" sz="1800">
                  <a:solidFill>
                    <a:srgbClr val="000000"/>
                  </a:solidFill>
                  <a:latin typeface="Times New Roman" panose="02020603050405020304" pitchFamily="18" charset="0"/>
                </a:rPr>
                <a:t>5</a:t>
              </a:r>
            </a:p>
          </p:txBody>
        </p:sp>
        <p:sp>
          <p:nvSpPr>
            <p:cNvPr id="52238" name="Text Box 17"/>
            <p:cNvSpPr txBox="1">
              <a:spLocks noChangeArrowheads="1"/>
            </p:cNvSpPr>
            <p:nvPr/>
          </p:nvSpPr>
          <p:spPr bwMode="auto">
            <a:xfrm>
              <a:off x="809625" y="5000625"/>
              <a:ext cx="1447800" cy="492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defTabSz="685800">
                <a:spcBef>
                  <a:spcPct val="50000"/>
                </a:spcBef>
              </a:pPr>
              <a:r>
                <a:rPr lang="en-US" altLang="en-US" sz="1350">
                  <a:solidFill>
                    <a:srgbClr val="000000"/>
                  </a:solidFill>
                </a:rPr>
                <a:t>(5 </a:t>
              </a:r>
              <a:r>
                <a:rPr lang="en-US" altLang="en-US" sz="1800">
                  <a:solidFill>
                    <a:srgbClr val="000000"/>
                  </a:solidFill>
                  <a:latin typeface="Times New Roman" panose="02020603050405020304" pitchFamily="18" charset="0"/>
                  <a:sym typeface="Symbol" panose="05050102010706020507" pitchFamily="18" charset="2"/>
                </a:rPr>
                <a:t></a:t>
              </a:r>
              <a:r>
                <a:rPr lang="en-US" altLang="en-US" sz="1350">
                  <a:solidFill>
                    <a:srgbClr val="000000"/>
                  </a:solidFill>
                </a:rPr>
                <a:t> </a:t>
              </a:r>
              <a:r>
                <a:rPr lang="en-US" altLang="en-US" sz="1350" b="1">
                  <a:solidFill>
                    <a:srgbClr val="000000"/>
                  </a:solidFill>
                </a:rPr>
                <a:t>some</a:t>
              </a:r>
            </a:p>
          </p:txBody>
        </p:sp>
        <p:sp>
          <p:nvSpPr>
            <p:cNvPr id="52239" name="Text Box 18"/>
            <p:cNvSpPr txBox="1">
              <a:spLocks noChangeArrowheads="1"/>
            </p:cNvSpPr>
            <p:nvPr/>
          </p:nvSpPr>
          <p:spPr bwMode="auto">
            <a:xfrm>
              <a:off x="2638425" y="5000625"/>
              <a:ext cx="2514600" cy="492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defTabSz="685800">
                <a:spcBef>
                  <a:spcPct val="50000"/>
                </a:spcBef>
              </a:pPr>
              <a:r>
                <a:rPr lang="en-US" altLang="en-US" sz="1350">
                  <a:solidFill>
                    <a:srgbClr val="000000"/>
                  </a:solidFill>
                </a:rPr>
                <a:t>) = true (since 0 </a:t>
              </a:r>
              <a:r>
                <a:rPr lang="en-US" altLang="en-US" sz="1800">
                  <a:solidFill>
                    <a:srgbClr val="000000"/>
                  </a:solidFill>
                  <a:latin typeface="Times New Roman" panose="02020603050405020304" pitchFamily="18" charset="0"/>
                  <a:sym typeface="Symbol" panose="05050102010706020507" pitchFamily="18" charset="2"/>
                </a:rPr>
                <a:t> </a:t>
              </a:r>
              <a:r>
                <a:rPr lang="en-US" altLang="en-US" sz="1350">
                  <a:solidFill>
                    <a:srgbClr val="000000"/>
                  </a:solidFill>
                  <a:sym typeface="Symbol" panose="05050102010706020507" pitchFamily="18" charset="2"/>
                </a:rPr>
                <a:t>5)</a:t>
              </a:r>
              <a:endParaRPr lang="en-US" altLang="en-US" sz="1800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52240" name="Text Box 19"/>
            <p:cNvSpPr txBox="1">
              <a:spLocks noChangeArrowheads="1"/>
            </p:cNvSpPr>
            <p:nvPr/>
          </p:nvSpPr>
          <p:spPr bwMode="auto">
            <a:xfrm>
              <a:off x="3738563" y="2486025"/>
              <a:ext cx="4876800" cy="4001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defTabSz="685800">
                <a:spcBef>
                  <a:spcPct val="50000"/>
                </a:spcBef>
              </a:pPr>
              <a:r>
                <a:rPr lang="en-US" altLang="en-US" sz="1350">
                  <a:solidFill>
                    <a:srgbClr val="000000"/>
                  </a:solidFill>
                </a:rPr>
                <a:t>(read:  5 &lt; some tuple in the relation) </a:t>
              </a:r>
            </a:p>
          </p:txBody>
        </p:sp>
        <p:sp>
          <p:nvSpPr>
            <p:cNvPr id="52241" name="Text Box 20"/>
            <p:cNvSpPr txBox="1">
              <a:spLocks noChangeArrowheads="1"/>
            </p:cNvSpPr>
            <p:nvPr/>
          </p:nvSpPr>
          <p:spPr bwMode="auto">
            <a:xfrm>
              <a:off x="844550" y="3402013"/>
              <a:ext cx="1377949" cy="4001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defTabSz="685800">
                <a:spcBef>
                  <a:spcPct val="50000"/>
                </a:spcBef>
              </a:pPr>
              <a:r>
                <a:rPr lang="en-US" altLang="en-US" sz="1350">
                  <a:solidFill>
                    <a:srgbClr val="000000"/>
                  </a:solidFill>
                </a:rPr>
                <a:t>(5 &lt; </a:t>
              </a:r>
              <a:r>
                <a:rPr lang="en-US" altLang="en-US" sz="1350" b="1">
                  <a:solidFill>
                    <a:srgbClr val="000000"/>
                  </a:solidFill>
                </a:rPr>
                <a:t>some</a:t>
              </a:r>
              <a:endParaRPr lang="en-US" altLang="en-US" sz="1350">
                <a:solidFill>
                  <a:srgbClr val="000000"/>
                </a:solidFill>
              </a:endParaRPr>
            </a:p>
          </p:txBody>
        </p:sp>
        <p:sp>
          <p:nvSpPr>
            <p:cNvPr id="52242" name="Text Box 21"/>
            <p:cNvSpPr txBox="1">
              <a:spLocks noChangeArrowheads="1"/>
            </p:cNvSpPr>
            <p:nvPr/>
          </p:nvSpPr>
          <p:spPr bwMode="auto">
            <a:xfrm>
              <a:off x="2638425" y="4159251"/>
              <a:ext cx="1219200" cy="4001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defTabSz="685800">
                <a:spcBef>
                  <a:spcPct val="50000"/>
                </a:spcBef>
              </a:pPr>
              <a:r>
                <a:rPr lang="en-US" altLang="en-US" sz="1350">
                  <a:solidFill>
                    <a:srgbClr val="000000"/>
                  </a:solidFill>
                </a:rPr>
                <a:t>) = true</a:t>
              </a:r>
            </a:p>
          </p:txBody>
        </p:sp>
        <p:sp>
          <p:nvSpPr>
            <p:cNvPr id="52243" name="Text Box 22"/>
            <p:cNvSpPr txBox="1">
              <a:spLocks noChangeArrowheads="1"/>
            </p:cNvSpPr>
            <p:nvPr/>
          </p:nvSpPr>
          <p:spPr bwMode="auto">
            <a:xfrm>
              <a:off x="885825" y="4162425"/>
              <a:ext cx="1524000" cy="4001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defTabSz="685800">
                <a:spcBef>
                  <a:spcPct val="50000"/>
                </a:spcBef>
              </a:pPr>
              <a:r>
                <a:rPr lang="en-US" altLang="en-US" sz="1350">
                  <a:solidFill>
                    <a:srgbClr val="000000"/>
                  </a:solidFill>
                </a:rPr>
                <a:t>(5 = </a:t>
              </a:r>
              <a:r>
                <a:rPr lang="en-US" altLang="en-US" sz="1350" b="1">
                  <a:solidFill>
                    <a:srgbClr val="000000"/>
                  </a:solidFill>
                </a:rPr>
                <a:t>some</a:t>
              </a:r>
              <a:endParaRPr lang="en-US" altLang="en-US" sz="1350">
                <a:solidFill>
                  <a:srgbClr val="000000"/>
                </a:solidFill>
              </a:endParaRPr>
            </a:p>
          </p:txBody>
        </p:sp>
        <p:sp>
          <p:nvSpPr>
            <p:cNvPr id="52244" name="Rectangle 23"/>
            <p:cNvSpPr>
              <a:spLocks noChangeArrowheads="1"/>
            </p:cNvSpPr>
            <p:nvPr/>
          </p:nvSpPr>
          <p:spPr bwMode="auto">
            <a:xfrm>
              <a:off x="823913" y="5472113"/>
              <a:ext cx="6800850" cy="714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7866" tIns="33338" rIns="67866" bIns="33338"/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defTabSz="685800"/>
              <a:r>
                <a:rPr lang="en-US" altLang="en-US" sz="1350">
                  <a:solidFill>
                    <a:srgbClr val="000000"/>
                  </a:solidFill>
                  <a:latin typeface="Arial" panose="020B0604020202020204" pitchFamily="34" charset="0"/>
                </a:rPr>
                <a:t>(= </a:t>
              </a:r>
              <a:r>
                <a:rPr lang="en-US" altLang="en-US" sz="1350" b="1">
                  <a:solidFill>
                    <a:srgbClr val="000000"/>
                  </a:solidFill>
                  <a:latin typeface="Arial" panose="020B0604020202020204" pitchFamily="34" charset="0"/>
                </a:rPr>
                <a:t>some</a:t>
              </a:r>
              <a:r>
                <a:rPr lang="en-US" altLang="en-US" sz="1350">
                  <a:solidFill>
                    <a:srgbClr val="000000"/>
                  </a:solidFill>
                  <a:latin typeface="Arial" panose="020B0604020202020204" pitchFamily="34" charset="0"/>
                </a:rPr>
                <a:t>) </a:t>
              </a:r>
              <a:r>
                <a:rPr lang="en-US" altLang="en-US" sz="1350">
                  <a:solidFill>
                    <a:srgbClr val="000000"/>
                  </a:solidFill>
                  <a:latin typeface="Arial" panose="020B0604020202020204" pitchFamily="34" charset="0"/>
                  <a:sym typeface="Symbol" panose="05050102010706020507" pitchFamily="18" charset="2"/>
                </a:rPr>
                <a:t> </a:t>
              </a:r>
              <a:r>
                <a:rPr lang="en-US" altLang="en-US" sz="1350" b="1">
                  <a:solidFill>
                    <a:srgbClr val="000000"/>
                  </a:solidFill>
                  <a:latin typeface="Arial" panose="020B0604020202020204" pitchFamily="34" charset="0"/>
                  <a:sym typeface="Symbol" panose="05050102010706020507" pitchFamily="18" charset="2"/>
                </a:rPr>
                <a:t>in</a:t>
              </a:r>
            </a:p>
            <a:p>
              <a:pPr defTabSz="685800"/>
              <a:r>
                <a:rPr lang="en-US" altLang="en-US" sz="1350">
                  <a:solidFill>
                    <a:srgbClr val="000000"/>
                  </a:solidFill>
                  <a:latin typeface="Arial" panose="020B0604020202020204" pitchFamily="34" charset="0"/>
                  <a:sym typeface="Symbol" panose="05050102010706020507" pitchFamily="18" charset="2"/>
                </a:rPr>
                <a:t>However, ( </a:t>
              </a:r>
              <a:r>
                <a:rPr lang="en-US" altLang="en-US" sz="1350" b="1">
                  <a:solidFill>
                    <a:srgbClr val="000000"/>
                  </a:solidFill>
                  <a:latin typeface="Arial" panose="020B0604020202020204" pitchFamily="34" charset="0"/>
                  <a:sym typeface="Symbol" panose="05050102010706020507" pitchFamily="18" charset="2"/>
                </a:rPr>
                <a:t>some</a:t>
              </a:r>
              <a:r>
                <a:rPr lang="en-US" altLang="en-US" sz="1350">
                  <a:solidFill>
                    <a:srgbClr val="000000"/>
                  </a:solidFill>
                  <a:latin typeface="Arial" panose="020B0604020202020204" pitchFamily="34" charset="0"/>
                  <a:sym typeface="Symbol" panose="05050102010706020507" pitchFamily="18" charset="2"/>
                </a:rPr>
                <a:t>)  </a:t>
              </a:r>
              <a:r>
                <a:rPr lang="en-US" altLang="en-US" sz="1350" b="1">
                  <a:solidFill>
                    <a:srgbClr val="000000"/>
                  </a:solidFill>
                  <a:latin typeface="Arial" panose="020B0604020202020204" pitchFamily="34" charset="0"/>
                  <a:sym typeface="Symbol" panose="05050102010706020507" pitchFamily="18" charset="2"/>
                </a:rPr>
                <a:t>not in</a:t>
              </a:r>
              <a:endParaRPr lang="en-US" altLang="en-US" sz="1350">
                <a:solidFill>
                  <a:srgbClr val="000000"/>
                </a:solidFill>
                <a:latin typeface="Arial" panose="020B0604020202020204" pitchFamily="34" charset="0"/>
                <a:sym typeface="Symbol" panose="05050102010706020507" pitchFamily="18" charset="2"/>
              </a:endParaRPr>
            </a:p>
          </p:txBody>
        </p:sp>
        <p:sp>
          <p:nvSpPr>
            <p:cNvPr id="52245" name="Line 24"/>
            <p:cNvSpPr>
              <a:spLocks noChangeShapeType="1"/>
            </p:cNvSpPr>
            <p:nvPr/>
          </p:nvSpPr>
          <p:spPr bwMode="auto">
            <a:xfrm flipH="1">
              <a:off x="2919413" y="5840413"/>
              <a:ext cx="122237" cy="2794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685800" eaLnBrk="0" hangingPunct="0"/>
              <a:endParaRPr lang="en-IN" sz="1200">
                <a:solidFill>
                  <a:srgbClr val="000000"/>
                </a:solidFill>
                <a:latin typeface="Helvetica" panose="020B0604020202020204" pitchFamily="34" charset="0"/>
                <a:ea typeface="MS PGothic" panose="020B0600070205080204" pitchFamily="34" charset="-128"/>
              </a:endParaRPr>
            </a:p>
          </p:txBody>
        </p:sp>
      </p:grp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4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Set Comparison – </a:t>
            </a:r>
            <a:r>
              <a:rPr lang="ja-JP" altLang="en-US" dirty="0"/>
              <a:t>“</a:t>
            </a:r>
            <a:r>
              <a:rPr lang="en-US" altLang="ja-JP" dirty="0"/>
              <a:t>all</a:t>
            </a:r>
            <a:r>
              <a:rPr lang="ja-JP" altLang="en-US" dirty="0"/>
              <a:t>”</a:t>
            </a:r>
            <a:r>
              <a:rPr lang="en-US" altLang="ja-JP" dirty="0"/>
              <a:t> Clause</a:t>
            </a:r>
            <a:endParaRPr lang="en-US" altLang="en-US" dirty="0"/>
          </a:p>
        </p:txBody>
      </p:sp>
      <p:sp>
        <p:nvSpPr>
          <p:cNvPr id="5325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31057"/>
            <a:ext cx="5760529" cy="549688"/>
          </a:xfrm>
        </p:spPr>
        <p:txBody>
          <a:bodyPr/>
          <a:lstStyle/>
          <a:p>
            <a:pPr>
              <a:tabLst>
                <a:tab pos="1027510" algn="l"/>
                <a:tab pos="1372791" algn="l"/>
              </a:tabLst>
            </a:pPr>
            <a:r>
              <a:rPr lang="en-US" altLang="en-US" dirty="0"/>
              <a:t>Find the names of all instructors whose salary is greater than the salary of all instructors in the Biology department.</a:t>
            </a:r>
          </a:p>
        </p:txBody>
      </p:sp>
      <p:sp>
        <p:nvSpPr>
          <p:cNvPr id="53251" name="Text Box 4"/>
          <p:cNvSpPr txBox="1">
            <a:spLocks noChangeArrowheads="1"/>
          </p:cNvSpPr>
          <p:nvPr/>
        </p:nvSpPr>
        <p:spPr bwMode="auto">
          <a:xfrm>
            <a:off x="2547986" y="1332740"/>
            <a:ext cx="3763565" cy="10733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defTabSz="685800"/>
            <a:r>
              <a:rPr lang="en-US" altLang="en-US" sz="1275" b="1" dirty="0">
                <a:solidFill>
                  <a:srgbClr val="000000"/>
                </a:solidFill>
              </a:rPr>
              <a:t>select </a:t>
            </a:r>
            <a:r>
              <a:rPr lang="en-US" altLang="en-US" sz="1275" i="1" dirty="0">
                <a:solidFill>
                  <a:srgbClr val="000000"/>
                </a:solidFill>
              </a:rPr>
              <a:t>name</a:t>
            </a:r>
          </a:p>
          <a:p>
            <a:pPr defTabSz="685800"/>
            <a:r>
              <a:rPr lang="en-US" altLang="en-US" sz="1275" b="1" dirty="0">
                <a:solidFill>
                  <a:srgbClr val="000000"/>
                </a:solidFill>
              </a:rPr>
              <a:t>from </a:t>
            </a:r>
            <a:r>
              <a:rPr lang="en-US" altLang="en-US" sz="1275" i="1" dirty="0">
                <a:solidFill>
                  <a:srgbClr val="000000"/>
                </a:solidFill>
              </a:rPr>
              <a:t>instructor</a:t>
            </a:r>
          </a:p>
          <a:p>
            <a:pPr defTabSz="685800"/>
            <a:r>
              <a:rPr lang="en-US" altLang="en-US" sz="1275" b="1" dirty="0">
                <a:solidFill>
                  <a:srgbClr val="000000"/>
                </a:solidFill>
              </a:rPr>
              <a:t>where </a:t>
            </a:r>
            <a:r>
              <a:rPr lang="en-US" altLang="en-US" sz="1275" i="1" dirty="0">
                <a:solidFill>
                  <a:srgbClr val="000000"/>
                </a:solidFill>
              </a:rPr>
              <a:t>salary </a:t>
            </a:r>
            <a:r>
              <a:rPr lang="en-US" altLang="en-US" sz="1275" dirty="0">
                <a:solidFill>
                  <a:srgbClr val="000000"/>
                </a:solidFill>
              </a:rPr>
              <a:t>&gt; </a:t>
            </a:r>
            <a:r>
              <a:rPr lang="en-US" altLang="en-US" sz="1275" b="1" dirty="0">
                <a:solidFill>
                  <a:srgbClr val="000000"/>
                </a:solidFill>
              </a:rPr>
              <a:t>all </a:t>
            </a:r>
            <a:r>
              <a:rPr lang="en-US" altLang="en-US" sz="1275" dirty="0">
                <a:solidFill>
                  <a:srgbClr val="000000"/>
                </a:solidFill>
              </a:rPr>
              <a:t>(</a:t>
            </a:r>
            <a:r>
              <a:rPr lang="en-US" altLang="en-US" sz="1275" b="1" dirty="0">
                <a:solidFill>
                  <a:srgbClr val="000000"/>
                </a:solidFill>
              </a:rPr>
              <a:t>select </a:t>
            </a:r>
            <a:r>
              <a:rPr lang="en-US" altLang="en-US" sz="1275" i="1" dirty="0">
                <a:solidFill>
                  <a:srgbClr val="000000"/>
                </a:solidFill>
              </a:rPr>
              <a:t>salary</a:t>
            </a:r>
          </a:p>
          <a:p>
            <a:pPr defTabSz="685800"/>
            <a:r>
              <a:rPr lang="en-US" altLang="en-US" sz="1275" b="1" dirty="0">
                <a:solidFill>
                  <a:srgbClr val="000000"/>
                </a:solidFill>
              </a:rPr>
              <a:t>                                from </a:t>
            </a:r>
            <a:r>
              <a:rPr lang="en-US" altLang="en-US" sz="1275" i="1" dirty="0">
                <a:solidFill>
                  <a:srgbClr val="000000"/>
                </a:solidFill>
              </a:rPr>
              <a:t>instructor</a:t>
            </a:r>
          </a:p>
          <a:p>
            <a:pPr defTabSz="685800"/>
            <a:r>
              <a:rPr lang="en-US" altLang="en-US" sz="1275" b="1" dirty="0">
                <a:solidFill>
                  <a:srgbClr val="000000"/>
                </a:solidFill>
              </a:rPr>
              <a:t>                                where </a:t>
            </a:r>
            <a:r>
              <a:rPr lang="en-US" altLang="en-US" sz="1275" i="1" dirty="0">
                <a:solidFill>
                  <a:srgbClr val="000000"/>
                </a:solidFill>
              </a:rPr>
              <a:t>dept name </a:t>
            </a:r>
            <a:r>
              <a:rPr lang="en-US" altLang="en-US" sz="1275" dirty="0">
                <a:solidFill>
                  <a:srgbClr val="000000"/>
                </a:solidFill>
              </a:rPr>
              <a:t>= 'Biology');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5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Definition of </a:t>
            </a:r>
            <a:r>
              <a:rPr lang="ja-JP" altLang="en-US" dirty="0"/>
              <a:t>“</a:t>
            </a:r>
            <a:r>
              <a:rPr lang="en-US" altLang="ja-JP" dirty="0"/>
              <a:t>all</a:t>
            </a:r>
            <a:r>
              <a:rPr lang="ja-JP" altLang="en-US" dirty="0"/>
              <a:t>”</a:t>
            </a:r>
            <a:r>
              <a:rPr lang="en-US" altLang="ja-JP" dirty="0"/>
              <a:t> Clause</a:t>
            </a:r>
            <a:endParaRPr lang="en-US" altLang="en-US" dirty="0"/>
          </a:p>
        </p:txBody>
      </p:sp>
      <p:sp>
        <p:nvSpPr>
          <p:cNvPr id="5427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41773"/>
            <a:ext cx="5020866" cy="286940"/>
          </a:xfrm>
        </p:spPr>
        <p:txBody>
          <a:bodyPr vert="horz" wrap="square" lIns="67866" tIns="33338" rIns="67866" bIns="33338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F &lt;comp&gt; </a:t>
            </a:r>
            <a:r>
              <a:rPr lang="en-US" altLang="en-US" b="1" dirty="0"/>
              <a:t>all </a:t>
            </a:r>
            <a:r>
              <a:rPr lang="en-US" altLang="en-US" i="1" dirty="0"/>
              <a:t>r </a:t>
            </a:r>
            <a:r>
              <a:rPr lang="en-US" altLang="en-US" dirty="0">
                <a:sym typeface="Symbol" panose="05050102010706020507" pitchFamily="18" charset="2"/>
              </a:rPr>
              <a:t></a:t>
            </a:r>
            <a:r>
              <a:rPr lang="en-US" altLang="en-US" i="1" dirty="0">
                <a:sym typeface="Symbol" panose="05050102010706020507" pitchFamily="18" charset="2"/>
              </a:rPr>
              <a:t>t </a:t>
            </a:r>
            <a:r>
              <a:rPr lang="en-US" altLang="en-US" dirty="0">
                <a:sym typeface="Symbol" panose="05050102010706020507" pitchFamily="18" charset="2"/>
              </a:rPr>
              <a:t></a:t>
            </a:r>
            <a:r>
              <a:rPr lang="en-US" altLang="en-US" i="1" dirty="0">
                <a:sym typeface="Symbol" panose="05050102010706020507" pitchFamily="18" charset="2"/>
              </a:rPr>
              <a:t>r</a:t>
            </a:r>
            <a:r>
              <a:rPr lang="en-US" altLang="en-US" dirty="0">
                <a:sym typeface="Symbol" panose="05050102010706020507" pitchFamily="18" charset="2"/>
              </a:rPr>
              <a:t> (F &lt;comp&gt; </a:t>
            </a:r>
            <a:r>
              <a:rPr lang="en-US" altLang="en-US" i="1" dirty="0">
                <a:sym typeface="Symbol" panose="05050102010706020507" pitchFamily="18" charset="2"/>
              </a:rPr>
              <a:t>t)</a:t>
            </a:r>
            <a:endParaRPr lang="en-US" altLang="en-US" dirty="0"/>
          </a:p>
        </p:txBody>
      </p:sp>
      <p:grpSp>
        <p:nvGrpSpPr>
          <p:cNvPr id="2" name="Group 1"/>
          <p:cNvGrpSpPr>
            <a:grpSpLocks/>
          </p:cNvGrpSpPr>
          <p:nvPr/>
        </p:nvGrpSpPr>
        <p:grpSpPr bwMode="auto">
          <a:xfrm>
            <a:off x="2166937" y="1314451"/>
            <a:ext cx="5100638" cy="3164681"/>
            <a:chOff x="1238250" y="1752600"/>
            <a:chExt cx="6800850" cy="4219575"/>
          </a:xfrm>
        </p:grpSpPr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2619375" y="1752600"/>
              <a:ext cx="457200" cy="1066800"/>
              <a:chOff x="2448" y="1296"/>
              <a:chExt cx="288" cy="960"/>
            </a:xfrm>
          </p:grpSpPr>
          <p:sp>
            <p:nvSpPr>
              <p:cNvPr id="54293" name="Rectangle 5"/>
              <p:cNvSpPr>
                <a:spLocks noChangeArrowheads="1"/>
              </p:cNvSpPr>
              <p:nvPr/>
            </p:nvSpPr>
            <p:spPr bwMode="auto">
              <a:xfrm>
                <a:off x="2448" y="1296"/>
                <a:ext cx="288" cy="33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defTabSz="685800"/>
                <a:r>
                  <a:rPr lang="en-US" altLang="en-US" sz="180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0</a:t>
                </a:r>
              </a:p>
            </p:txBody>
          </p:sp>
          <p:sp>
            <p:nvSpPr>
              <p:cNvPr id="54294" name="Rectangle 6"/>
              <p:cNvSpPr>
                <a:spLocks noChangeArrowheads="1"/>
              </p:cNvSpPr>
              <p:nvPr/>
            </p:nvSpPr>
            <p:spPr bwMode="auto">
              <a:xfrm>
                <a:off x="2448" y="1584"/>
                <a:ext cx="288" cy="33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defTabSz="685800"/>
                <a:r>
                  <a:rPr lang="en-US" altLang="en-US" sz="180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5</a:t>
                </a:r>
              </a:p>
            </p:txBody>
          </p:sp>
          <p:sp>
            <p:nvSpPr>
              <p:cNvPr id="54295" name="Rectangle 7"/>
              <p:cNvSpPr>
                <a:spLocks noChangeArrowheads="1"/>
              </p:cNvSpPr>
              <p:nvPr/>
            </p:nvSpPr>
            <p:spPr bwMode="auto">
              <a:xfrm>
                <a:off x="2448" y="1920"/>
                <a:ext cx="288" cy="33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defTabSz="685800"/>
                <a:r>
                  <a:rPr lang="en-US" altLang="en-US" sz="180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6</a:t>
                </a:r>
              </a:p>
            </p:txBody>
          </p:sp>
        </p:grpSp>
        <p:sp>
          <p:nvSpPr>
            <p:cNvPr id="54277" name="Text Box 8"/>
            <p:cNvSpPr txBox="1">
              <a:spLocks noChangeArrowheads="1"/>
            </p:cNvSpPr>
            <p:nvPr/>
          </p:nvSpPr>
          <p:spPr bwMode="auto">
            <a:xfrm>
              <a:off x="1593850" y="2057400"/>
              <a:ext cx="1219200" cy="4001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defTabSz="685800">
                <a:spcBef>
                  <a:spcPct val="50000"/>
                </a:spcBef>
              </a:pPr>
              <a:r>
                <a:rPr lang="en-US" altLang="en-US" sz="1350">
                  <a:solidFill>
                    <a:srgbClr val="000000"/>
                  </a:solidFill>
                </a:rPr>
                <a:t>(5 &lt; </a:t>
              </a:r>
              <a:r>
                <a:rPr lang="en-US" altLang="en-US" sz="1350" b="1">
                  <a:solidFill>
                    <a:srgbClr val="000000"/>
                  </a:solidFill>
                </a:rPr>
                <a:t>all</a:t>
              </a:r>
              <a:endParaRPr lang="en-US" altLang="en-US" sz="1350">
                <a:solidFill>
                  <a:srgbClr val="000000"/>
                </a:solidFill>
              </a:endParaRPr>
            </a:p>
          </p:txBody>
        </p:sp>
        <p:sp>
          <p:nvSpPr>
            <p:cNvPr id="54278" name="Text Box 9"/>
            <p:cNvSpPr txBox="1">
              <a:spLocks noChangeArrowheads="1"/>
            </p:cNvSpPr>
            <p:nvPr/>
          </p:nvSpPr>
          <p:spPr bwMode="auto">
            <a:xfrm>
              <a:off x="3152775" y="2057400"/>
              <a:ext cx="1219200" cy="4001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defTabSz="685800">
                <a:spcBef>
                  <a:spcPct val="50000"/>
                </a:spcBef>
              </a:pPr>
              <a:r>
                <a:rPr lang="en-US" altLang="en-US" sz="1350">
                  <a:solidFill>
                    <a:srgbClr val="000000"/>
                  </a:solidFill>
                </a:rPr>
                <a:t>) = false</a:t>
              </a:r>
            </a:p>
          </p:txBody>
        </p:sp>
        <p:sp>
          <p:nvSpPr>
            <p:cNvPr id="54279" name="Rectangle 10"/>
            <p:cNvSpPr>
              <a:spLocks noChangeArrowheads="1"/>
            </p:cNvSpPr>
            <p:nvPr/>
          </p:nvSpPr>
          <p:spPr bwMode="auto">
            <a:xfrm>
              <a:off x="2619375" y="2971800"/>
              <a:ext cx="457200" cy="3810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defTabSz="685800"/>
              <a:r>
                <a:rPr lang="en-US" altLang="en-US" sz="1800">
                  <a:solidFill>
                    <a:srgbClr val="000000"/>
                  </a:solidFill>
                  <a:latin typeface="Times New Roman" panose="02020603050405020304" pitchFamily="18" charset="0"/>
                </a:rPr>
                <a:t>6</a:t>
              </a:r>
            </a:p>
          </p:txBody>
        </p:sp>
        <p:sp>
          <p:nvSpPr>
            <p:cNvPr id="54280" name="Rectangle 11"/>
            <p:cNvSpPr>
              <a:spLocks noChangeArrowheads="1"/>
            </p:cNvSpPr>
            <p:nvPr/>
          </p:nvSpPr>
          <p:spPr bwMode="auto">
            <a:xfrm>
              <a:off x="2619375" y="3276600"/>
              <a:ext cx="457200" cy="29686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defTabSz="685800"/>
              <a:r>
                <a:rPr lang="en-US" altLang="en-US" sz="1800">
                  <a:solidFill>
                    <a:srgbClr val="000000"/>
                  </a:solidFill>
                  <a:latin typeface="Times New Roman" panose="02020603050405020304" pitchFamily="18" charset="0"/>
                </a:rPr>
                <a:t>10</a:t>
              </a:r>
            </a:p>
          </p:txBody>
        </p:sp>
        <p:sp>
          <p:nvSpPr>
            <p:cNvPr id="54281" name="Rectangle 12"/>
            <p:cNvSpPr>
              <a:spLocks noChangeArrowheads="1"/>
            </p:cNvSpPr>
            <p:nvPr/>
          </p:nvSpPr>
          <p:spPr bwMode="auto">
            <a:xfrm>
              <a:off x="2619375" y="3730625"/>
              <a:ext cx="457200" cy="30797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defTabSz="685800"/>
              <a:r>
                <a:rPr lang="en-US" altLang="en-US" sz="1800">
                  <a:solidFill>
                    <a:srgbClr val="000000"/>
                  </a:solidFill>
                  <a:latin typeface="Times New Roman" panose="02020603050405020304" pitchFamily="18" charset="0"/>
                </a:rPr>
                <a:t>4</a:t>
              </a:r>
            </a:p>
          </p:txBody>
        </p:sp>
        <p:sp>
          <p:nvSpPr>
            <p:cNvPr id="54282" name="Text Box 13"/>
            <p:cNvSpPr txBox="1">
              <a:spLocks noChangeArrowheads="1"/>
            </p:cNvSpPr>
            <p:nvPr/>
          </p:nvSpPr>
          <p:spPr bwMode="auto">
            <a:xfrm>
              <a:off x="3152775" y="3216275"/>
              <a:ext cx="1219200" cy="4001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defTabSz="685800">
                <a:spcBef>
                  <a:spcPct val="50000"/>
                </a:spcBef>
              </a:pPr>
              <a:r>
                <a:rPr lang="en-US" altLang="en-US" sz="1350">
                  <a:solidFill>
                    <a:srgbClr val="000000"/>
                  </a:solidFill>
                </a:rPr>
                <a:t>) = true</a:t>
              </a:r>
            </a:p>
          </p:txBody>
        </p:sp>
        <p:sp>
          <p:nvSpPr>
            <p:cNvPr id="54283" name="Rectangle 14"/>
            <p:cNvSpPr>
              <a:spLocks noChangeArrowheads="1"/>
            </p:cNvSpPr>
            <p:nvPr/>
          </p:nvSpPr>
          <p:spPr bwMode="auto">
            <a:xfrm>
              <a:off x="2619375" y="4035425"/>
              <a:ext cx="457200" cy="30797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defTabSz="685800"/>
              <a:r>
                <a:rPr lang="en-US" altLang="en-US" sz="1800">
                  <a:solidFill>
                    <a:srgbClr val="000000"/>
                  </a:solidFill>
                  <a:latin typeface="Times New Roman" panose="02020603050405020304" pitchFamily="18" charset="0"/>
                </a:rPr>
                <a:t>5</a:t>
              </a:r>
            </a:p>
          </p:txBody>
        </p:sp>
        <p:sp>
          <p:nvSpPr>
            <p:cNvPr id="54284" name="Rectangle 15"/>
            <p:cNvSpPr>
              <a:spLocks noChangeArrowheads="1"/>
            </p:cNvSpPr>
            <p:nvPr/>
          </p:nvSpPr>
          <p:spPr bwMode="auto">
            <a:xfrm>
              <a:off x="2619375" y="4572000"/>
              <a:ext cx="457200" cy="30797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defTabSz="685800"/>
              <a:r>
                <a:rPr lang="en-US" altLang="en-US" sz="1800">
                  <a:solidFill>
                    <a:srgbClr val="000000"/>
                  </a:solidFill>
                  <a:latin typeface="Times New Roman" panose="02020603050405020304" pitchFamily="18" charset="0"/>
                </a:rPr>
                <a:t>4</a:t>
              </a:r>
            </a:p>
          </p:txBody>
        </p:sp>
        <p:sp>
          <p:nvSpPr>
            <p:cNvPr id="54285" name="Rectangle 16"/>
            <p:cNvSpPr>
              <a:spLocks noChangeArrowheads="1"/>
            </p:cNvSpPr>
            <p:nvPr/>
          </p:nvSpPr>
          <p:spPr bwMode="auto">
            <a:xfrm>
              <a:off x="2619375" y="4876800"/>
              <a:ext cx="457200" cy="30956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defTabSz="685800"/>
              <a:r>
                <a:rPr lang="en-US" altLang="en-US" sz="1800">
                  <a:solidFill>
                    <a:srgbClr val="000000"/>
                  </a:solidFill>
                  <a:latin typeface="Times New Roman" panose="02020603050405020304" pitchFamily="18" charset="0"/>
                </a:rPr>
                <a:t>6</a:t>
              </a:r>
            </a:p>
          </p:txBody>
        </p:sp>
        <p:sp>
          <p:nvSpPr>
            <p:cNvPr id="54286" name="Text Box 17"/>
            <p:cNvSpPr txBox="1">
              <a:spLocks noChangeArrowheads="1"/>
            </p:cNvSpPr>
            <p:nvPr/>
          </p:nvSpPr>
          <p:spPr bwMode="auto">
            <a:xfrm>
              <a:off x="1704975" y="4800600"/>
              <a:ext cx="1676400" cy="492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defTabSz="685800">
                <a:spcBef>
                  <a:spcPct val="50000"/>
                </a:spcBef>
              </a:pPr>
              <a:r>
                <a:rPr lang="en-US" altLang="en-US" sz="1350">
                  <a:solidFill>
                    <a:srgbClr val="000000"/>
                  </a:solidFill>
                </a:rPr>
                <a:t>(5 </a:t>
              </a:r>
              <a:r>
                <a:rPr lang="en-US" altLang="en-US" sz="1800">
                  <a:solidFill>
                    <a:srgbClr val="000000"/>
                  </a:solidFill>
                  <a:latin typeface="Times New Roman" panose="02020603050405020304" pitchFamily="18" charset="0"/>
                  <a:sym typeface="Symbol" panose="05050102010706020507" pitchFamily="18" charset="2"/>
                </a:rPr>
                <a:t></a:t>
              </a:r>
              <a:r>
                <a:rPr lang="en-US" altLang="en-US" sz="1350">
                  <a:solidFill>
                    <a:srgbClr val="000000"/>
                  </a:solidFill>
                </a:rPr>
                <a:t> </a:t>
              </a:r>
              <a:r>
                <a:rPr lang="en-US" altLang="en-US" sz="1350" b="1">
                  <a:solidFill>
                    <a:srgbClr val="000000"/>
                  </a:solidFill>
                </a:rPr>
                <a:t>all</a:t>
              </a:r>
            </a:p>
          </p:txBody>
        </p:sp>
        <p:sp>
          <p:nvSpPr>
            <p:cNvPr id="54287" name="Text Box 18"/>
            <p:cNvSpPr txBox="1">
              <a:spLocks noChangeArrowheads="1"/>
            </p:cNvSpPr>
            <p:nvPr/>
          </p:nvSpPr>
          <p:spPr bwMode="auto">
            <a:xfrm>
              <a:off x="3163888" y="4786314"/>
              <a:ext cx="4572000" cy="492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defTabSz="685800">
                <a:spcBef>
                  <a:spcPct val="50000"/>
                </a:spcBef>
              </a:pPr>
              <a:r>
                <a:rPr lang="en-US" altLang="en-US" sz="1350">
                  <a:solidFill>
                    <a:srgbClr val="000000"/>
                  </a:solidFill>
                </a:rPr>
                <a:t>) = true (since 5 </a:t>
              </a:r>
              <a:r>
                <a:rPr lang="en-US" altLang="en-US" sz="1800">
                  <a:solidFill>
                    <a:srgbClr val="000000"/>
                  </a:solidFill>
                  <a:latin typeface="Times New Roman" panose="02020603050405020304" pitchFamily="18" charset="0"/>
                  <a:sym typeface="Symbol" panose="05050102010706020507" pitchFamily="18" charset="2"/>
                </a:rPr>
                <a:t> </a:t>
              </a:r>
              <a:r>
                <a:rPr lang="en-US" altLang="en-US" sz="1350">
                  <a:solidFill>
                    <a:srgbClr val="000000"/>
                  </a:solidFill>
                  <a:sym typeface="Symbol" panose="05050102010706020507" pitchFamily="18" charset="2"/>
                </a:rPr>
                <a:t>4 and 5 </a:t>
              </a:r>
              <a:r>
                <a:rPr lang="en-US" altLang="en-US" sz="1800">
                  <a:solidFill>
                    <a:srgbClr val="000000"/>
                  </a:solidFill>
                  <a:latin typeface="Times New Roman" panose="02020603050405020304" pitchFamily="18" charset="0"/>
                  <a:sym typeface="Symbol" panose="05050102010706020507" pitchFamily="18" charset="2"/>
                </a:rPr>
                <a:t></a:t>
              </a:r>
              <a:r>
                <a:rPr lang="en-US" altLang="en-US" sz="1350">
                  <a:solidFill>
                    <a:srgbClr val="000000"/>
                  </a:solidFill>
                  <a:sym typeface="Symbol" panose="05050102010706020507" pitchFamily="18" charset="2"/>
                </a:rPr>
                <a:t> 6)</a:t>
              </a:r>
              <a:endParaRPr lang="en-US" altLang="en-US" sz="1800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54288" name="Text Box 19"/>
            <p:cNvSpPr txBox="1">
              <a:spLocks noChangeArrowheads="1"/>
            </p:cNvSpPr>
            <p:nvPr/>
          </p:nvSpPr>
          <p:spPr bwMode="auto">
            <a:xfrm>
              <a:off x="1651001" y="3228975"/>
              <a:ext cx="1219200" cy="4001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defTabSz="685800">
                <a:spcBef>
                  <a:spcPct val="50000"/>
                </a:spcBef>
              </a:pPr>
              <a:r>
                <a:rPr lang="en-US" altLang="en-US" sz="1350">
                  <a:solidFill>
                    <a:srgbClr val="000000"/>
                  </a:solidFill>
                </a:rPr>
                <a:t>(5 &lt; </a:t>
              </a:r>
              <a:r>
                <a:rPr lang="en-US" altLang="en-US" sz="1350" b="1">
                  <a:solidFill>
                    <a:srgbClr val="000000"/>
                  </a:solidFill>
                </a:rPr>
                <a:t>all</a:t>
              </a:r>
              <a:endParaRPr lang="en-US" altLang="en-US" sz="1350">
                <a:solidFill>
                  <a:srgbClr val="000000"/>
                </a:solidFill>
              </a:endParaRPr>
            </a:p>
          </p:txBody>
        </p:sp>
        <p:sp>
          <p:nvSpPr>
            <p:cNvPr id="54289" name="Text Box 20"/>
            <p:cNvSpPr txBox="1">
              <a:spLocks noChangeArrowheads="1"/>
            </p:cNvSpPr>
            <p:nvPr/>
          </p:nvSpPr>
          <p:spPr bwMode="auto">
            <a:xfrm>
              <a:off x="3152775" y="3959226"/>
              <a:ext cx="1219200" cy="4001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defTabSz="685800">
                <a:spcBef>
                  <a:spcPct val="50000"/>
                </a:spcBef>
              </a:pPr>
              <a:r>
                <a:rPr lang="en-US" altLang="en-US" sz="1350">
                  <a:solidFill>
                    <a:srgbClr val="000000"/>
                  </a:solidFill>
                </a:rPr>
                <a:t>) = false</a:t>
              </a:r>
            </a:p>
          </p:txBody>
        </p:sp>
        <p:sp>
          <p:nvSpPr>
            <p:cNvPr id="54290" name="Text Box 21"/>
            <p:cNvSpPr txBox="1">
              <a:spLocks noChangeArrowheads="1"/>
            </p:cNvSpPr>
            <p:nvPr/>
          </p:nvSpPr>
          <p:spPr bwMode="auto">
            <a:xfrm>
              <a:off x="1704975" y="3962400"/>
              <a:ext cx="1219200" cy="4001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defTabSz="685800">
                <a:spcBef>
                  <a:spcPct val="50000"/>
                </a:spcBef>
              </a:pPr>
              <a:r>
                <a:rPr lang="en-US" altLang="en-US" sz="1350">
                  <a:solidFill>
                    <a:srgbClr val="000000"/>
                  </a:solidFill>
                </a:rPr>
                <a:t>(5 = </a:t>
              </a:r>
              <a:r>
                <a:rPr lang="en-US" altLang="en-US" sz="1350" b="1">
                  <a:solidFill>
                    <a:srgbClr val="000000"/>
                  </a:solidFill>
                </a:rPr>
                <a:t>all</a:t>
              </a:r>
              <a:endParaRPr lang="en-US" altLang="en-US" sz="1350">
                <a:solidFill>
                  <a:srgbClr val="000000"/>
                </a:solidFill>
              </a:endParaRPr>
            </a:p>
          </p:txBody>
        </p:sp>
        <p:sp>
          <p:nvSpPr>
            <p:cNvPr id="54291" name="Rectangle 22"/>
            <p:cNvSpPr>
              <a:spLocks noChangeArrowheads="1"/>
            </p:cNvSpPr>
            <p:nvPr/>
          </p:nvSpPr>
          <p:spPr bwMode="auto">
            <a:xfrm>
              <a:off x="1238250" y="5257800"/>
              <a:ext cx="6800850" cy="714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7866" tIns="33338" rIns="67866" bIns="33338"/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defTabSz="685800"/>
              <a:r>
                <a:rPr lang="en-US" altLang="en-US" sz="1350">
                  <a:solidFill>
                    <a:srgbClr val="000000"/>
                  </a:solidFill>
                  <a:latin typeface="Arial" panose="020B0604020202020204" pitchFamily="34" charset="0"/>
                </a:rPr>
                <a:t>(</a:t>
              </a:r>
              <a:r>
                <a:rPr lang="en-US" altLang="en-US" sz="1350">
                  <a:solidFill>
                    <a:srgbClr val="000000"/>
                  </a:solidFill>
                  <a:latin typeface="Arial" panose="020B0604020202020204" pitchFamily="34" charset="0"/>
                  <a:sym typeface="Symbol" panose="05050102010706020507" pitchFamily="18" charset="2"/>
                </a:rPr>
                <a:t></a:t>
              </a:r>
              <a:r>
                <a:rPr lang="en-US" altLang="en-US" sz="1350">
                  <a:solidFill>
                    <a:srgbClr val="000000"/>
                  </a:solidFill>
                  <a:latin typeface="Arial" panose="020B0604020202020204" pitchFamily="34" charset="0"/>
                </a:rPr>
                <a:t> </a:t>
              </a:r>
              <a:r>
                <a:rPr lang="en-US" altLang="en-US" sz="1350" b="1">
                  <a:solidFill>
                    <a:srgbClr val="000000"/>
                  </a:solidFill>
                  <a:latin typeface="Arial" panose="020B0604020202020204" pitchFamily="34" charset="0"/>
                </a:rPr>
                <a:t>all</a:t>
              </a:r>
              <a:r>
                <a:rPr lang="en-US" altLang="en-US" sz="1350">
                  <a:solidFill>
                    <a:srgbClr val="000000"/>
                  </a:solidFill>
                  <a:latin typeface="Arial" panose="020B0604020202020204" pitchFamily="34" charset="0"/>
                </a:rPr>
                <a:t>) </a:t>
              </a:r>
              <a:r>
                <a:rPr lang="en-US" altLang="en-US" sz="1350">
                  <a:solidFill>
                    <a:srgbClr val="000000"/>
                  </a:solidFill>
                  <a:latin typeface="Arial" panose="020B0604020202020204" pitchFamily="34" charset="0"/>
                  <a:sym typeface="Symbol" panose="05050102010706020507" pitchFamily="18" charset="2"/>
                </a:rPr>
                <a:t> </a:t>
              </a:r>
              <a:r>
                <a:rPr lang="en-US" altLang="en-US" sz="1350" b="1">
                  <a:solidFill>
                    <a:srgbClr val="000000"/>
                  </a:solidFill>
                  <a:latin typeface="Arial" panose="020B0604020202020204" pitchFamily="34" charset="0"/>
                  <a:sym typeface="Symbol" panose="05050102010706020507" pitchFamily="18" charset="2"/>
                </a:rPr>
                <a:t>not in</a:t>
              </a:r>
            </a:p>
            <a:p>
              <a:pPr defTabSz="685800"/>
              <a:r>
                <a:rPr lang="en-US" altLang="en-US" sz="1350">
                  <a:solidFill>
                    <a:srgbClr val="000000"/>
                  </a:solidFill>
                  <a:latin typeface="Arial" panose="020B0604020202020204" pitchFamily="34" charset="0"/>
                  <a:sym typeface="Symbol" panose="05050102010706020507" pitchFamily="18" charset="2"/>
                </a:rPr>
                <a:t>However, (= </a:t>
              </a:r>
              <a:r>
                <a:rPr lang="en-US" altLang="en-US" sz="1350" b="1">
                  <a:solidFill>
                    <a:srgbClr val="000000"/>
                  </a:solidFill>
                  <a:latin typeface="Arial" panose="020B0604020202020204" pitchFamily="34" charset="0"/>
                  <a:sym typeface="Symbol" panose="05050102010706020507" pitchFamily="18" charset="2"/>
                </a:rPr>
                <a:t>all</a:t>
              </a:r>
              <a:r>
                <a:rPr lang="en-US" altLang="en-US" sz="1350">
                  <a:solidFill>
                    <a:srgbClr val="000000"/>
                  </a:solidFill>
                  <a:latin typeface="Arial" panose="020B0604020202020204" pitchFamily="34" charset="0"/>
                  <a:sym typeface="Symbol" panose="05050102010706020507" pitchFamily="18" charset="2"/>
                </a:rPr>
                <a:t>)  </a:t>
              </a:r>
              <a:r>
                <a:rPr lang="en-US" altLang="en-US" sz="1350" b="1">
                  <a:solidFill>
                    <a:srgbClr val="000000"/>
                  </a:solidFill>
                  <a:latin typeface="Arial" panose="020B0604020202020204" pitchFamily="34" charset="0"/>
                  <a:sym typeface="Symbol" panose="05050102010706020507" pitchFamily="18" charset="2"/>
                </a:rPr>
                <a:t>in</a:t>
              </a:r>
            </a:p>
          </p:txBody>
        </p:sp>
        <p:sp>
          <p:nvSpPr>
            <p:cNvPr id="54292" name="Line 23"/>
            <p:cNvSpPr>
              <a:spLocks noChangeShapeType="1"/>
            </p:cNvSpPr>
            <p:nvPr/>
          </p:nvSpPr>
          <p:spPr bwMode="auto">
            <a:xfrm flipH="1">
              <a:off x="3016250" y="5603875"/>
              <a:ext cx="109538" cy="2286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685800" eaLnBrk="0" hangingPunct="0"/>
              <a:endParaRPr lang="en-IN" sz="1200">
                <a:solidFill>
                  <a:srgbClr val="000000"/>
                </a:solidFill>
                <a:latin typeface="Helvetica" panose="020B0604020202020204" pitchFamily="34" charset="0"/>
                <a:ea typeface="MS PGothic" panose="020B0600070205080204" pitchFamily="34" charset="-128"/>
              </a:endParaRPr>
            </a:p>
          </p:txBody>
        </p:sp>
      </p:grp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5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Test for Empty Relations</a:t>
            </a:r>
          </a:p>
        </p:txBody>
      </p:sp>
      <p:sp>
        <p:nvSpPr>
          <p:cNvPr id="5529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29866"/>
            <a:ext cx="5702469" cy="2087070"/>
          </a:xfrm>
        </p:spPr>
        <p:txBody>
          <a:bodyPr/>
          <a:lstStyle/>
          <a:p>
            <a:r>
              <a:rPr lang="en-US" altLang="en-US" dirty="0"/>
              <a:t>The </a:t>
            </a:r>
            <a:r>
              <a:rPr lang="en-US" altLang="en-US" b="1" dirty="0"/>
              <a:t>exists</a:t>
            </a:r>
            <a:r>
              <a:rPr lang="en-US" altLang="en-US" dirty="0"/>
              <a:t> construct returns the value </a:t>
            </a:r>
            <a:r>
              <a:rPr lang="en-US" altLang="en-US" b="1" dirty="0"/>
              <a:t>true</a:t>
            </a:r>
            <a:r>
              <a:rPr lang="en-US" altLang="en-US" dirty="0"/>
              <a:t> if the argument subquery is nonempty.</a:t>
            </a:r>
          </a:p>
          <a:p>
            <a:r>
              <a:rPr lang="en-US" altLang="en-US" b="1" dirty="0"/>
              <a:t>exists </a:t>
            </a:r>
            <a:r>
              <a:rPr lang="en-US" altLang="en-US" i="1" dirty="0"/>
              <a:t> r </a:t>
            </a:r>
            <a:r>
              <a:rPr lang="en-US" altLang="en-US" dirty="0">
                <a:sym typeface="Symbol" panose="05050102010706020507" pitchFamily="18" charset="2"/>
              </a:rPr>
              <a:t> </a:t>
            </a:r>
            <a:r>
              <a:rPr lang="en-US" altLang="en-US" i="1" dirty="0">
                <a:sym typeface="Symbol" panose="05050102010706020507" pitchFamily="18" charset="2"/>
              </a:rPr>
              <a:t>r </a:t>
            </a:r>
            <a:r>
              <a:rPr lang="en-US" altLang="en-US" dirty="0">
                <a:sym typeface="Symbol" panose="05050102010706020507" pitchFamily="18" charset="2"/>
              </a:rPr>
              <a:t> </a:t>
            </a:r>
            <a:r>
              <a:rPr lang="en-US" altLang="en-US" i="1" dirty="0"/>
              <a:t>Ø</a:t>
            </a:r>
            <a:endParaRPr lang="en-US" altLang="en-US" dirty="0">
              <a:sym typeface="Symbol" panose="05050102010706020507" pitchFamily="18" charset="2"/>
            </a:endParaRPr>
          </a:p>
          <a:p>
            <a:r>
              <a:rPr lang="en-US" altLang="en-US" b="1" dirty="0">
                <a:sym typeface="Symbol" panose="05050102010706020507" pitchFamily="18" charset="2"/>
              </a:rPr>
              <a:t>not exists </a:t>
            </a:r>
            <a:r>
              <a:rPr lang="en-US" altLang="en-US" i="1" dirty="0"/>
              <a:t>r </a:t>
            </a:r>
            <a:r>
              <a:rPr lang="en-US" altLang="en-US" dirty="0">
                <a:sym typeface="Symbol" panose="05050102010706020507" pitchFamily="18" charset="2"/>
              </a:rPr>
              <a:t> </a:t>
            </a:r>
            <a:r>
              <a:rPr lang="en-US" altLang="en-US" i="1" dirty="0">
                <a:sym typeface="Symbol" panose="05050102010706020507" pitchFamily="18" charset="2"/>
              </a:rPr>
              <a:t>r </a:t>
            </a:r>
            <a:r>
              <a:rPr lang="en-US" altLang="en-US" dirty="0">
                <a:sym typeface="Symbol" panose="05050102010706020507" pitchFamily="18" charset="2"/>
              </a:rPr>
              <a:t>= </a:t>
            </a:r>
            <a:r>
              <a:rPr lang="en-US" altLang="en-US" i="1" dirty="0"/>
              <a:t>Ø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6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Use of </a:t>
            </a:r>
            <a:r>
              <a:rPr lang="ja-JP" altLang="en-US" dirty="0"/>
              <a:t>“</a:t>
            </a:r>
            <a:r>
              <a:rPr lang="en-US" altLang="ja-JP" dirty="0"/>
              <a:t>exists</a:t>
            </a:r>
            <a:r>
              <a:rPr lang="ja-JP" altLang="en-US" dirty="0"/>
              <a:t>”</a:t>
            </a:r>
            <a:r>
              <a:rPr lang="en-US" altLang="ja-JP" dirty="0"/>
              <a:t> Clause</a:t>
            </a:r>
            <a:endParaRPr lang="en-US" altLang="en-US" dirty="0"/>
          </a:p>
        </p:txBody>
      </p:sp>
      <p:sp>
        <p:nvSpPr>
          <p:cNvPr id="5632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20342"/>
            <a:ext cx="5888773" cy="3677840"/>
          </a:xfrm>
        </p:spPr>
        <p:txBody>
          <a:bodyPr/>
          <a:lstStyle/>
          <a:p>
            <a:r>
              <a:rPr lang="en-US" altLang="en-US" dirty="0"/>
              <a:t>Yet another way of specifying the query “Find all courses taught in both the Fall 2017 semester and in the Spring 2018 semester”</a:t>
            </a:r>
          </a:p>
          <a:p>
            <a:pPr>
              <a:buFont typeface="Monotype Sorts" charset="2"/>
              <a:buNone/>
            </a:pPr>
            <a:r>
              <a:rPr lang="en-US" altLang="en-US" b="1" dirty="0"/>
              <a:t>	   select </a:t>
            </a:r>
            <a:r>
              <a:rPr lang="en-US" altLang="en-US" i="1" dirty="0"/>
              <a:t>course_id</a:t>
            </a:r>
            <a:br>
              <a:rPr lang="en-US" altLang="en-US" i="1" dirty="0"/>
            </a:br>
            <a:r>
              <a:rPr lang="en-US" altLang="en-US" i="1" dirty="0"/>
              <a:t>   </a:t>
            </a:r>
            <a:r>
              <a:rPr lang="en-US" altLang="en-US" b="1" dirty="0"/>
              <a:t>from </a:t>
            </a:r>
            <a:r>
              <a:rPr lang="en-US" altLang="en-US" i="1" dirty="0"/>
              <a:t>section </a:t>
            </a:r>
            <a:r>
              <a:rPr lang="en-US" altLang="en-US" b="1" dirty="0"/>
              <a:t>as </a:t>
            </a:r>
            <a:r>
              <a:rPr lang="en-US" altLang="en-US" i="1" dirty="0"/>
              <a:t>S</a:t>
            </a:r>
            <a:br>
              <a:rPr lang="en-US" altLang="en-US" i="1" dirty="0"/>
            </a:br>
            <a:r>
              <a:rPr lang="en-US" altLang="en-US" i="1" dirty="0"/>
              <a:t>   </a:t>
            </a:r>
            <a:r>
              <a:rPr lang="en-US" altLang="en-US" b="1" dirty="0"/>
              <a:t>where </a:t>
            </a:r>
            <a:r>
              <a:rPr lang="en-US" altLang="en-US" i="1" dirty="0"/>
              <a:t>semester </a:t>
            </a:r>
            <a:r>
              <a:rPr lang="en-US" altLang="en-US" dirty="0"/>
              <a:t>= 'Fall' </a:t>
            </a:r>
            <a:r>
              <a:rPr lang="en-US" altLang="en-US" b="1" dirty="0"/>
              <a:t>and </a:t>
            </a:r>
            <a:r>
              <a:rPr lang="en-US" altLang="en-US" i="1" dirty="0"/>
              <a:t>year </a:t>
            </a:r>
            <a:r>
              <a:rPr lang="en-US" altLang="en-US" dirty="0"/>
              <a:t>= 2017 </a:t>
            </a:r>
            <a:r>
              <a:rPr lang="en-US" altLang="en-US" b="1" dirty="0"/>
              <a:t>and </a:t>
            </a:r>
            <a:br>
              <a:rPr lang="en-US" altLang="en-US" b="1" dirty="0"/>
            </a:br>
            <a:r>
              <a:rPr lang="en-US" altLang="en-US" b="1" dirty="0"/>
              <a:t>               exists  </a:t>
            </a:r>
            <a:r>
              <a:rPr lang="en-US" altLang="en-US" dirty="0"/>
              <a:t>(</a:t>
            </a:r>
            <a:r>
              <a:rPr lang="en-US" altLang="en-US" b="1" dirty="0"/>
              <a:t>select </a:t>
            </a:r>
            <a:r>
              <a:rPr lang="en-US" altLang="en-US" dirty="0"/>
              <a:t>*</a:t>
            </a:r>
            <a:br>
              <a:rPr lang="en-US" altLang="en-US" dirty="0"/>
            </a:br>
            <a:r>
              <a:rPr lang="en-US" altLang="en-US" dirty="0"/>
              <a:t>                            </a:t>
            </a:r>
            <a:r>
              <a:rPr lang="en-US" altLang="en-US" b="1" dirty="0"/>
              <a:t>from </a:t>
            </a:r>
            <a:r>
              <a:rPr lang="en-US" altLang="en-US" i="1" dirty="0"/>
              <a:t>section </a:t>
            </a:r>
            <a:r>
              <a:rPr lang="en-US" altLang="en-US" b="1" dirty="0"/>
              <a:t>as </a:t>
            </a:r>
            <a:r>
              <a:rPr lang="en-US" altLang="en-US" i="1" dirty="0"/>
              <a:t>T</a:t>
            </a:r>
            <a:br>
              <a:rPr lang="en-US" altLang="en-US" i="1" dirty="0"/>
            </a:br>
            <a:r>
              <a:rPr lang="en-US" altLang="en-US" i="1" dirty="0"/>
              <a:t>                            </a:t>
            </a:r>
            <a:r>
              <a:rPr lang="en-US" altLang="en-US" b="1" dirty="0"/>
              <a:t>where </a:t>
            </a:r>
            <a:r>
              <a:rPr lang="en-US" altLang="en-US" i="1" dirty="0"/>
              <a:t>semester </a:t>
            </a:r>
            <a:r>
              <a:rPr lang="en-US" altLang="en-US" dirty="0"/>
              <a:t>= 'Spring' </a:t>
            </a:r>
            <a:r>
              <a:rPr lang="en-US" altLang="en-US" b="1" dirty="0"/>
              <a:t>and </a:t>
            </a:r>
            <a:r>
              <a:rPr lang="en-US" altLang="en-US" i="1" dirty="0"/>
              <a:t>year</a:t>
            </a:r>
            <a:r>
              <a:rPr lang="en-US" altLang="en-US" dirty="0"/>
              <a:t>= 2018 </a:t>
            </a:r>
            <a:br>
              <a:rPr lang="en-US" altLang="en-US" dirty="0"/>
            </a:br>
            <a:r>
              <a:rPr lang="en-US" altLang="en-US" dirty="0"/>
              <a:t>                                        </a:t>
            </a:r>
            <a:r>
              <a:rPr lang="en-US" altLang="en-US" b="1" dirty="0"/>
              <a:t>and </a:t>
            </a:r>
            <a:r>
              <a:rPr lang="en-US" altLang="en-US" i="1" dirty="0"/>
              <a:t>S</a:t>
            </a:r>
            <a:r>
              <a:rPr lang="en-US" altLang="en-US" dirty="0"/>
              <a:t>.</a:t>
            </a:r>
            <a:r>
              <a:rPr lang="en-US" altLang="en-US" i="1" dirty="0"/>
              <a:t>course_id </a:t>
            </a:r>
            <a:r>
              <a:rPr lang="en-US" altLang="en-US" dirty="0"/>
              <a:t>= </a:t>
            </a:r>
            <a:r>
              <a:rPr lang="en-US" altLang="en-US" i="1" dirty="0"/>
              <a:t>T</a:t>
            </a:r>
            <a:r>
              <a:rPr lang="en-US" altLang="en-US" dirty="0"/>
              <a:t>.</a:t>
            </a:r>
            <a:r>
              <a:rPr lang="en-US" altLang="en-US" i="1" dirty="0"/>
              <a:t>course_id</a:t>
            </a:r>
            <a:r>
              <a:rPr lang="en-US" altLang="en-US" dirty="0"/>
              <a:t>);</a:t>
            </a:r>
          </a:p>
          <a:p>
            <a:pPr>
              <a:buFont typeface="Monotype Sorts" charset="2"/>
              <a:buNone/>
            </a:pPr>
            <a:r>
              <a:rPr lang="en-US" altLang="en-US" sz="600" dirty="0"/>
              <a:t> </a:t>
            </a:r>
          </a:p>
          <a:p>
            <a:r>
              <a:rPr lang="en-US" altLang="en-US" b="1" dirty="0">
                <a:solidFill>
                  <a:srgbClr val="002060"/>
                </a:solidFill>
              </a:rPr>
              <a:t>Correlation name</a:t>
            </a:r>
            <a:r>
              <a:rPr lang="en-US" altLang="en-US" dirty="0"/>
              <a:t> – variable S  in the outer query</a:t>
            </a:r>
            <a:endParaRPr lang="en-US" altLang="en-US" b="1" dirty="0">
              <a:solidFill>
                <a:srgbClr val="000099"/>
              </a:solidFill>
            </a:endParaRPr>
          </a:p>
          <a:p>
            <a:r>
              <a:rPr lang="en-US" altLang="en-US" b="1" dirty="0">
                <a:solidFill>
                  <a:srgbClr val="002060"/>
                </a:solidFill>
              </a:rPr>
              <a:t>Correlated subquery </a:t>
            </a:r>
            <a:r>
              <a:rPr lang="en-US" altLang="en-US" dirty="0"/>
              <a:t>– the inner query</a:t>
            </a:r>
          </a:p>
          <a:p>
            <a:pPr>
              <a:buFont typeface="Monotype Sorts" charset="2"/>
              <a:buNone/>
            </a:pPr>
            <a:endParaRPr lang="en-US" altLang="en-US" b="1" dirty="0">
              <a:solidFill>
                <a:srgbClr val="000099"/>
              </a:solidFill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6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Use of </a:t>
            </a:r>
            <a:r>
              <a:rPr lang="ja-JP" altLang="en-US" dirty="0"/>
              <a:t>“</a:t>
            </a:r>
            <a:r>
              <a:rPr lang="en-US" altLang="ja-JP" dirty="0"/>
              <a:t>not exists</a:t>
            </a:r>
            <a:r>
              <a:rPr lang="ja-JP" altLang="en-US" dirty="0"/>
              <a:t>”</a:t>
            </a:r>
            <a:r>
              <a:rPr lang="en-US" altLang="ja-JP" dirty="0"/>
              <a:t> Clause</a:t>
            </a:r>
            <a:endParaRPr lang="en-US" altLang="en-US" dirty="0"/>
          </a:p>
        </p:txBody>
      </p:sp>
      <p:sp>
        <p:nvSpPr>
          <p:cNvPr id="5734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29866"/>
            <a:ext cx="5677827" cy="3458943"/>
          </a:xfrm>
        </p:spPr>
        <p:txBody>
          <a:bodyPr/>
          <a:lstStyle/>
          <a:p>
            <a:pPr>
              <a:tabLst>
                <a:tab pos="346472" algn="l"/>
                <a:tab pos="770335" algn="l"/>
                <a:tab pos="1160860" algn="l"/>
              </a:tabLst>
            </a:pPr>
            <a:r>
              <a:rPr lang="en-US" altLang="en-US" dirty="0"/>
              <a:t>Find all students who have taken all courses offered in the Biology department.</a:t>
            </a:r>
          </a:p>
          <a:p>
            <a:pPr>
              <a:tabLst>
                <a:tab pos="346472" algn="l"/>
                <a:tab pos="770335" algn="l"/>
                <a:tab pos="1160860" algn="l"/>
              </a:tabLst>
            </a:pPr>
            <a:endParaRPr lang="en-US" altLang="en-US" dirty="0"/>
          </a:p>
          <a:p>
            <a:pPr>
              <a:tabLst>
                <a:tab pos="346472" algn="l"/>
                <a:tab pos="770335" algn="l"/>
                <a:tab pos="1160860" algn="l"/>
              </a:tabLst>
            </a:pPr>
            <a:endParaRPr lang="en-US" altLang="en-US" dirty="0"/>
          </a:p>
          <a:p>
            <a:pPr>
              <a:tabLst>
                <a:tab pos="346472" algn="l"/>
                <a:tab pos="770335" algn="l"/>
                <a:tab pos="1160860" algn="l"/>
              </a:tabLst>
            </a:pPr>
            <a:endParaRPr lang="en-US" altLang="en-US" dirty="0"/>
          </a:p>
          <a:p>
            <a:pPr>
              <a:tabLst>
                <a:tab pos="346472" algn="l"/>
                <a:tab pos="770335" algn="l"/>
                <a:tab pos="1160860" algn="l"/>
              </a:tabLst>
            </a:pPr>
            <a:endParaRPr lang="en-US" altLang="en-US" dirty="0"/>
          </a:p>
          <a:p>
            <a:pPr>
              <a:tabLst>
                <a:tab pos="346472" algn="l"/>
                <a:tab pos="770335" algn="l"/>
                <a:tab pos="1160860" algn="l"/>
              </a:tabLst>
            </a:pPr>
            <a:endParaRPr lang="en-US" altLang="en-US" dirty="0"/>
          </a:p>
          <a:p>
            <a:pPr>
              <a:tabLst>
                <a:tab pos="346472" algn="l"/>
                <a:tab pos="770335" algn="l"/>
                <a:tab pos="1160860" algn="l"/>
              </a:tabLst>
            </a:pPr>
            <a:endParaRPr lang="en-US" altLang="en-US" dirty="0"/>
          </a:p>
          <a:p>
            <a:pPr>
              <a:tabLst>
                <a:tab pos="346472" algn="l"/>
                <a:tab pos="770335" algn="l"/>
                <a:tab pos="1160860" algn="l"/>
              </a:tabLst>
            </a:pPr>
            <a:endParaRPr lang="en-US" altLang="en-US" dirty="0"/>
          </a:p>
          <a:p>
            <a:pPr>
              <a:tabLst>
                <a:tab pos="346472" algn="l"/>
                <a:tab pos="770335" algn="l"/>
                <a:tab pos="1160860" algn="l"/>
              </a:tabLst>
            </a:pPr>
            <a:endParaRPr lang="en-US" altLang="en-US" dirty="0"/>
          </a:p>
          <a:p>
            <a:pPr>
              <a:tabLst>
                <a:tab pos="346472" algn="l"/>
                <a:tab pos="770335" algn="l"/>
                <a:tab pos="1160860" algn="l"/>
              </a:tabLst>
            </a:pPr>
            <a:endParaRPr lang="en-US" altLang="en-US" dirty="0"/>
          </a:p>
          <a:p>
            <a:pPr>
              <a:tabLst>
                <a:tab pos="346472" algn="l"/>
                <a:tab pos="770335" algn="l"/>
                <a:tab pos="1160860" algn="l"/>
              </a:tabLst>
            </a:pPr>
            <a:r>
              <a:rPr lang="en-US" altLang="en-US" dirty="0"/>
              <a:t>Note that X – Y = Ø   </a:t>
            </a:r>
            <a:r>
              <a:rPr lang="en-US" altLang="en-US" dirty="0">
                <a:sym typeface="Symbol" panose="05050102010706020507" pitchFamily="18" charset="2"/>
              </a:rPr>
              <a:t>   X Y</a:t>
            </a:r>
            <a:endParaRPr lang="en-US" altLang="en-US" dirty="0"/>
          </a:p>
          <a:p>
            <a:pPr>
              <a:tabLst>
                <a:tab pos="346472" algn="l"/>
                <a:tab pos="770335" algn="l"/>
                <a:tab pos="1160860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Note: Cannot write this query using = all and its variants</a:t>
            </a:r>
            <a:endParaRPr lang="en-US" altLang="en-US" dirty="0"/>
          </a:p>
        </p:txBody>
      </p:sp>
      <p:sp>
        <p:nvSpPr>
          <p:cNvPr id="57347" name="Text Box 4"/>
          <p:cNvSpPr txBox="1">
            <a:spLocks noChangeArrowheads="1"/>
          </p:cNvSpPr>
          <p:nvPr/>
        </p:nvSpPr>
        <p:spPr bwMode="auto">
          <a:xfrm>
            <a:off x="2445375" y="1339025"/>
            <a:ext cx="5125857" cy="27122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defTabSz="685800"/>
            <a:r>
              <a:rPr kumimoji="1" lang="en-US" altLang="en-US" sz="1200" b="1" dirty="0">
                <a:solidFill>
                  <a:srgbClr val="000000"/>
                </a:solidFill>
              </a:rPr>
              <a:t>select distinct </a:t>
            </a:r>
            <a:r>
              <a:rPr kumimoji="1" lang="en-US" altLang="en-US" sz="1200" i="1" dirty="0">
                <a:solidFill>
                  <a:srgbClr val="000000"/>
                </a:solidFill>
              </a:rPr>
              <a:t>S</a:t>
            </a:r>
            <a:r>
              <a:rPr kumimoji="1" lang="en-US" altLang="en-US" sz="1200" dirty="0">
                <a:solidFill>
                  <a:srgbClr val="000000"/>
                </a:solidFill>
              </a:rPr>
              <a:t>.</a:t>
            </a:r>
            <a:r>
              <a:rPr kumimoji="1" lang="en-US" altLang="en-US" sz="1200" i="1" dirty="0">
                <a:solidFill>
                  <a:srgbClr val="000000"/>
                </a:solidFill>
              </a:rPr>
              <a:t>ID</a:t>
            </a:r>
            <a:r>
              <a:rPr kumimoji="1" lang="en-US" altLang="en-US" sz="1200" dirty="0">
                <a:solidFill>
                  <a:srgbClr val="000000"/>
                </a:solidFill>
              </a:rPr>
              <a:t>, </a:t>
            </a:r>
            <a:r>
              <a:rPr kumimoji="1" lang="en-US" altLang="en-US" sz="1200" i="1" dirty="0">
                <a:solidFill>
                  <a:srgbClr val="000000"/>
                </a:solidFill>
              </a:rPr>
              <a:t>S</a:t>
            </a:r>
            <a:r>
              <a:rPr kumimoji="1" lang="en-US" altLang="en-US" sz="1200" dirty="0">
                <a:solidFill>
                  <a:srgbClr val="000000"/>
                </a:solidFill>
              </a:rPr>
              <a:t>.</a:t>
            </a:r>
            <a:r>
              <a:rPr kumimoji="1" lang="en-US" altLang="en-US" sz="1200" i="1" dirty="0">
                <a:solidFill>
                  <a:srgbClr val="000000"/>
                </a:solidFill>
              </a:rPr>
              <a:t>name</a:t>
            </a:r>
          </a:p>
          <a:p>
            <a:pPr defTabSz="685800"/>
            <a:r>
              <a:rPr kumimoji="1" lang="en-US" altLang="en-US" sz="1200" b="1" dirty="0">
                <a:solidFill>
                  <a:srgbClr val="000000"/>
                </a:solidFill>
              </a:rPr>
              <a:t>from </a:t>
            </a:r>
            <a:r>
              <a:rPr kumimoji="1" lang="en-US" altLang="en-US" sz="1200" i="1" dirty="0">
                <a:solidFill>
                  <a:srgbClr val="000000"/>
                </a:solidFill>
              </a:rPr>
              <a:t>student </a:t>
            </a:r>
            <a:r>
              <a:rPr kumimoji="1" lang="en-US" altLang="en-US" sz="1200" b="1" dirty="0">
                <a:solidFill>
                  <a:srgbClr val="000000"/>
                </a:solidFill>
              </a:rPr>
              <a:t>as </a:t>
            </a:r>
            <a:r>
              <a:rPr kumimoji="1" lang="en-US" altLang="en-US" sz="1200" i="1" dirty="0">
                <a:solidFill>
                  <a:srgbClr val="000000"/>
                </a:solidFill>
              </a:rPr>
              <a:t>S</a:t>
            </a:r>
          </a:p>
          <a:p>
            <a:pPr defTabSz="685800"/>
            <a:r>
              <a:rPr kumimoji="1" lang="en-US" altLang="en-US" sz="1200" b="1" dirty="0">
                <a:solidFill>
                  <a:srgbClr val="000000"/>
                </a:solidFill>
              </a:rPr>
              <a:t>where not exists </a:t>
            </a:r>
            <a:r>
              <a:rPr kumimoji="1" lang="en-US" altLang="en-US" sz="1200" dirty="0">
                <a:solidFill>
                  <a:srgbClr val="000000"/>
                </a:solidFill>
              </a:rPr>
              <a:t>( (</a:t>
            </a:r>
            <a:r>
              <a:rPr kumimoji="1" lang="en-US" altLang="en-US" sz="1200" b="1" dirty="0">
                <a:solidFill>
                  <a:srgbClr val="000000"/>
                </a:solidFill>
              </a:rPr>
              <a:t>select </a:t>
            </a:r>
            <a:r>
              <a:rPr kumimoji="1" lang="en-US" altLang="en-US" sz="1200" i="1" dirty="0" err="1">
                <a:solidFill>
                  <a:srgbClr val="000000"/>
                </a:solidFill>
              </a:rPr>
              <a:t>course_id</a:t>
            </a:r>
            <a:endParaRPr kumimoji="1" lang="en-US" altLang="en-US" sz="1200" i="1" dirty="0">
              <a:solidFill>
                <a:srgbClr val="000000"/>
              </a:solidFill>
            </a:endParaRPr>
          </a:p>
          <a:p>
            <a:pPr defTabSz="685800"/>
            <a:r>
              <a:rPr kumimoji="1" lang="en-US" altLang="en-US" sz="1200" b="1" dirty="0">
                <a:solidFill>
                  <a:srgbClr val="000000"/>
                </a:solidFill>
              </a:rPr>
              <a:t>                                 from </a:t>
            </a:r>
            <a:r>
              <a:rPr kumimoji="1" lang="en-US" altLang="en-US" sz="1200" i="1" dirty="0">
                <a:solidFill>
                  <a:srgbClr val="000000"/>
                </a:solidFill>
              </a:rPr>
              <a:t>course</a:t>
            </a:r>
          </a:p>
          <a:p>
            <a:pPr defTabSz="685800"/>
            <a:r>
              <a:rPr kumimoji="1" lang="en-US" altLang="en-US" sz="1200" b="1" dirty="0">
                <a:solidFill>
                  <a:srgbClr val="000000"/>
                </a:solidFill>
              </a:rPr>
              <a:t>                                 where </a:t>
            </a:r>
            <a:r>
              <a:rPr kumimoji="1" lang="en-US" altLang="en-US" sz="1200" i="1" dirty="0" err="1">
                <a:solidFill>
                  <a:srgbClr val="000000"/>
                </a:solidFill>
              </a:rPr>
              <a:t>dept_name</a:t>
            </a:r>
            <a:r>
              <a:rPr kumimoji="1" lang="en-US" altLang="en-US" sz="1200" i="1" dirty="0">
                <a:solidFill>
                  <a:srgbClr val="000000"/>
                </a:solidFill>
              </a:rPr>
              <a:t> </a:t>
            </a:r>
            <a:r>
              <a:rPr kumimoji="1" lang="en-US" altLang="en-US" sz="1200" dirty="0">
                <a:solidFill>
                  <a:srgbClr val="000000"/>
                </a:solidFill>
              </a:rPr>
              <a:t>= 'Biology')</a:t>
            </a:r>
          </a:p>
          <a:p>
            <a:pPr defTabSz="685800"/>
            <a:r>
              <a:rPr kumimoji="1" lang="en-US" altLang="en-US" sz="1200" b="1" dirty="0">
                <a:solidFill>
                  <a:srgbClr val="000000"/>
                </a:solidFill>
              </a:rPr>
              <a:t>                               except</a:t>
            </a:r>
          </a:p>
          <a:p>
            <a:pPr defTabSz="685800"/>
            <a:r>
              <a:rPr kumimoji="1" lang="en-US" altLang="en-US" sz="1200" dirty="0">
                <a:solidFill>
                  <a:srgbClr val="000000"/>
                </a:solidFill>
              </a:rPr>
              <a:t>                                 (</a:t>
            </a:r>
            <a:r>
              <a:rPr kumimoji="1" lang="en-US" altLang="en-US" sz="1200" b="1" dirty="0">
                <a:solidFill>
                  <a:srgbClr val="000000"/>
                </a:solidFill>
              </a:rPr>
              <a:t>select </a:t>
            </a:r>
            <a:r>
              <a:rPr kumimoji="1" lang="en-US" altLang="en-US" sz="1200" i="1" dirty="0" err="1">
                <a:solidFill>
                  <a:srgbClr val="000000"/>
                </a:solidFill>
              </a:rPr>
              <a:t>T</a:t>
            </a:r>
            <a:r>
              <a:rPr kumimoji="1" lang="en-US" altLang="en-US" sz="1200" dirty="0" err="1">
                <a:solidFill>
                  <a:srgbClr val="000000"/>
                </a:solidFill>
              </a:rPr>
              <a:t>.</a:t>
            </a:r>
            <a:r>
              <a:rPr kumimoji="1" lang="en-US" altLang="en-US" sz="1200" i="1" dirty="0" err="1">
                <a:solidFill>
                  <a:srgbClr val="000000"/>
                </a:solidFill>
              </a:rPr>
              <a:t>course_id</a:t>
            </a:r>
            <a:endParaRPr kumimoji="1" lang="en-US" altLang="en-US" sz="1200" i="1" dirty="0">
              <a:solidFill>
                <a:srgbClr val="000000"/>
              </a:solidFill>
            </a:endParaRPr>
          </a:p>
          <a:p>
            <a:pPr defTabSz="685800"/>
            <a:r>
              <a:rPr kumimoji="1" lang="en-US" altLang="en-US" sz="1200" b="1" dirty="0">
                <a:solidFill>
                  <a:srgbClr val="000000"/>
                </a:solidFill>
              </a:rPr>
              <a:t>                                   from </a:t>
            </a:r>
            <a:r>
              <a:rPr kumimoji="1" lang="en-US" altLang="en-US" sz="1200" i="1" dirty="0">
                <a:solidFill>
                  <a:srgbClr val="000000"/>
                </a:solidFill>
              </a:rPr>
              <a:t>takes </a:t>
            </a:r>
            <a:r>
              <a:rPr kumimoji="1" lang="en-US" altLang="en-US" sz="1200" b="1" dirty="0">
                <a:solidFill>
                  <a:srgbClr val="000000"/>
                </a:solidFill>
              </a:rPr>
              <a:t>as </a:t>
            </a:r>
            <a:r>
              <a:rPr kumimoji="1" lang="en-US" altLang="en-US" sz="1200" i="1" dirty="0">
                <a:solidFill>
                  <a:srgbClr val="000000"/>
                </a:solidFill>
              </a:rPr>
              <a:t>T</a:t>
            </a:r>
          </a:p>
          <a:p>
            <a:pPr defTabSz="685800"/>
            <a:r>
              <a:rPr kumimoji="1" lang="en-US" altLang="en-US" sz="1200" b="1" dirty="0">
                <a:solidFill>
                  <a:srgbClr val="000000"/>
                </a:solidFill>
              </a:rPr>
              <a:t>                                   where </a:t>
            </a:r>
            <a:r>
              <a:rPr kumimoji="1" lang="en-US" altLang="en-US" sz="1200" i="1" dirty="0">
                <a:solidFill>
                  <a:srgbClr val="000000"/>
                </a:solidFill>
              </a:rPr>
              <a:t>S</a:t>
            </a:r>
            <a:r>
              <a:rPr kumimoji="1" lang="en-US" altLang="en-US" sz="1200" dirty="0">
                <a:solidFill>
                  <a:srgbClr val="000000"/>
                </a:solidFill>
              </a:rPr>
              <a:t>.</a:t>
            </a:r>
            <a:r>
              <a:rPr kumimoji="1" lang="en-US" altLang="en-US" sz="1200" i="1" dirty="0">
                <a:solidFill>
                  <a:srgbClr val="000000"/>
                </a:solidFill>
              </a:rPr>
              <a:t>ID </a:t>
            </a:r>
            <a:r>
              <a:rPr kumimoji="1" lang="en-US" altLang="en-US" sz="1200" dirty="0">
                <a:solidFill>
                  <a:srgbClr val="000000"/>
                </a:solidFill>
              </a:rPr>
              <a:t>= </a:t>
            </a:r>
            <a:r>
              <a:rPr kumimoji="1" lang="en-US" altLang="en-US" sz="1200" i="1" dirty="0">
                <a:solidFill>
                  <a:srgbClr val="000000"/>
                </a:solidFill>
              </a:rPr>
              <a:t>T</a:t>
            </a:r>
            <a:r>
              <a:rPr kumimoji="1" lang="en-US" altLang="en-US" sz="1200" dirty="0">
                <a:solidFill>
                  <a:srgbClr val="000000"/>
                </a:solidFill>
              </a:rPr>
              <a:t>.</a:t>
            </a:r>
            <a:r>
              <a:rPr kumimoji="1" lang="en-US" altLang="en-US" sz="1200" i="1" dirty="0">
                <a:solidFill>
                  <a:srgbClr val="000000"/>
                </a:solidFill>
              </a:rPr>
              <a:t>ID</a:t>
            </a:r>
            <a:r>
              <a:rPr kumimoji="1" lang="en-US" altLang="en-US" sz="1200" dirty="0">
                <a:solidFill>
                  <a:srgbClr val="000000"/>
                </a:solidFill>
              </a:rPr>
              <a:t>));</a:t>
            </a:r>
          </a:p>
          <a:p>
            <a:pPr marL="214313" defTabSz="685800">
              <a:buClr>
                <a:srgbClr val="FF9933"/>
              </a:buClr>
              <a:buSzPct val="110000"/>
            </a:pPr>
            <a:endParaRPr kumimoji="1" lang="en-US" altLang="en-US" sz="1200" dirty="0">
              <a:solidFill>
                <a:srgbClr val="000000"/>
              </a:solidFill>
            </a:endParaRPr>
          </a:p>
          <a:p>
            <a:pPr marL="428625" indent="-214313" defTabSz="685800">
              <a:buClr>
                <a:srgbClr val="FF9933"/>
              </a:buClr>
              <a:buSzPct val="110000"/>
              <a:buFont typeface="Arial" panose="020B0604020202020204" pitchFamily="34" charset="0"/>
              <a:buChar char="•"/>
            </a:pPr>
            <a:r>
              <a:rPr kumimoji="1" lang="en-US" altLang="en-US" sz="1275" dirty="0">
                <a:solidFill>
                  <a:srgbClr val="000000"/>
                </a:solidFill>
              </a:rPr>
              <a:t>First nested query lists all courses offered in Biology</a:t>
            </a:r>
          </a:p>
          <a:p>
            <a:pPr marL="428625" indent="-214313" defTabSz="685800">
              <a:buClr>
                <a:srgbClr val="FF9933"/>
              </a:buClr>
              <a:buSzPct val="110000"/>
              <a:buFont typeface="Arial" panose="020B0604020202020204" pitchFamily="34" charset="0"/>
              <a:buChar char="•"/>
            </a:pPr>
            <a:r>
              <a:rPr kumimoji="1" lang="en-US" altLang="en-US" sz="1275" dirty="0">
                <a:solidFill>
                  <a:srgbClr val="000000"/>
                </a:solidFill>
              </a:rPr>
              <a:t>Second nested query lists all courses a particular student took</a:t>
            </a:r>
          </a:p>
          <a:p>
            <a:pPr marL="214313" defTabSz="685800">
              <a:buClr>
                <a:srgbClr val="FF9933"/>
              </a:buClr>
              <a:buSzPct val="90000"/>
            </a:pPr>
            <a:endParaRPr kumimoji="1" lang="en-US" altLang="en-US" sz="1275" dirty="0">
              <a:solidFill>
                <a:srgbClr val="000000"/>
              </a:solidFill>
            </a:endParaRPr>
          </a:p>
          <a:p>
            <a:pPr defTabSz="685800"/>
            <a:endParaRPr kumimoji="1" lang="en-US" altLang="en-US" sz="12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3B09D74-09D4-C94B-86CB-9739E6413F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0975" y="552450"/>
            <a:ext cx="8839200" cy="4038600"/>
          </a:xfrm>
        </p:spPr>
        <p:txBody>
          <a:bodyPr/>
          <a:lstStyle/>
          <a:p>
            <a:r>
              <a:rPr lang="en-US" sz="1800" dirty="0"/>
              <a:t>Inner and Outer JOIN</a:t>
            </a:r>
          </a:p>
          <a:p>
            <a:pPr lvl="1"/>
            <a:r>
              <a:rPr lang="en-US" sz="1600" dirty="0"/>
              <a:t>Inner JOIN is the default. </a:t>
            </a:r>
            <a:r>
              <a:rPr lang="en-US" sz="1600" i="1" dirty="0"/>
              <a:t>select * from A JOIN B … </a:t>
            </a:r>
            <a:r>
              <a:rPr lang="en-US" sz="1600" i="1" dirty="0">
                <a:sym typeface="Wingdings" pitchFamily="2" charset="2"/>
              </a:rPr>
              <a:t> Inner JOIN</a:t>
            </a:r>
          </a:p>
          <a:p>
            <a:pPr lvl="1"/>
            <a:r>
              <a:rPr lang="en-US" sz="1600" dirty="0">
                <a:sym typeface="Wingdings" pitchFamily="2" charset="2"/>
              </a:rPr>
              <a:t>Outer JOIN</a:t>
            </a:r>
          </a:p>
          <a:p>
            <a:pPr lvl="2"/>
            <a:r>
              <a:rPr lang="en-US" sz="1400" dirty="0">
                <a:sym typeface="Wingdings" pitchFamily="2" charset="2"/>
              </a:rPr>
              <a:t>select … from A LEFT OUTER JOIN B …</a:t>
            </a:r>
          </a:p>
          <a:p>
            <a:pPr lvl="2"/>
            <a:r>
              <a:rPr lang="en-US" sz="1400" dirty="0">
                <a:sym typeface="Wingdings" pitchFamily="2" charset="2"/>
              </a:rPr>
              <a:t>select … from A RIGHT OUTER JOIN B …</a:t>
            </a:r>
          </a:p>
          <a:p>
            <a:pPr lvl="2"/>
            <a:r>
              <a:rPr lang="en-US" sz="1400" dirty="0">
                <a:sym typeface="Wingdings" pitchFamily="2" charset="2"/>
              </a:rPr>
              <a:t>select … from A FULL OUTER JOIN B …</a:t>
            </a:r>
          </a:p>
          <a:p>
            <a:pPr lvl="3"/>
            <a:r>
              <a:rPr lang="en-US" sz="1200" dirty="0">
                <a:sym typeface="Wingdings" pitchFamily="2" charset="2"/>
              </a:rPr>
              <a:t>Some database do not support FULL OUTER JOIN because</a:t>
            </a:r>
          </a:p>
          <a:p>
            <a:pPr lvl="3"/>
            <a:r>
              <a:rPr lang="en-US" sz="1200" dirty="0">
                <a:sym typeface="Wingdings" pitchFamily="2" charset="2"/>
              </a:rPr>
              <a:t>It is simply LEFT JOIN UNION RIGHT JOIN</a:t>
            </a:r>
          </a:p>
          <a:p>
            <a:r>
              <a:rPr lang="en-US" sz="1800" dirty="0">
                <a:sym typeface="Wingdings" pitchFamily="2" charset="2"/>
              </a:rPr>
              <a:t>Other concepts</a:t>
            </a:r>
          </a:p>
          <a:p>
            <a:pPr lvl="1"/>
            <a:r>
              <a:rPr lang="en-US" sz="1600" dirty="0">
                <a:sym typeface="Wingdings" pitchFamily="2" charset="2"/>
              </a:rPr>
              <a:t>Natural JOIN = on </a:t>
            </a:r>
            <a:r>
              <a:rPr lang="en-US" sz="1600" dirty="0" err="1">
                <a:sym typeface="Wingdings" pitchFamily="2" charset="2"/>
              </a:rPr>
              <a:t>A.x</a:t>
            </a:r>
            <a:r>
              <a:rPr lang="en-US" sz="1600" dirty="0">
                <a:sym typeface="Wingdings" pitchFamily="2" charset="2"/>
              </a:rPr>
              <a:t> = </a:t>
            </a:r>
            <a:r>
              <a:rPr lang="en-US" sz="1600" dirty="0" err="1">
                <a:sym typeface="Wingdings" pitchFamily="2" charset="2"/>
              </a:rPr>
              <a:t>B.x</a:t>
            </a:r>
            <a:r>
              <a:rPr lang="en-US" sz="1600" dirty="0">
                <a:sym typeface="Wingdings" pitchFamily="2" charset="2"/>
              </a:rPr>
              <a:t> AND </a:t>
            </a:r>
            <a:r>
              <a:rPr lang="en-US" sz="1600" dirty="0" err="1">
                <a:sym typeface="Wingdings" pitchFamily="2" charset="2"/>
              </a:rPr>
              <a:t>A.y</a:t>
            </a:r>
            <a:r>
              <a:rPr lang="en-US" sz="1600" dirty="0">
                <a:sym typeface="Wingdings" pitchFamily="2" charset="2"/>
              </a:rPr>
              <a:t> = </a:t>
            </a:r>
            <a:r>
              <a:rPr lang="en-US" sz="1600" dirty="0" err="1">
                <a:sym typeface="Wingdings" pitchFamily="2" charset="2"/>
              </a:rPr>
              <a:t>B.y</a:t>
            </a:r>
            <a:r>
              <a:rPr lang="en-US" sz="1600" dirty="0">
                <a:sym typeface="Wingdings" pitchFamily="2" charset="2"/>
              </a:rPr>
              <a:t> AND … for all common column names.</a:t>
            </a:r>
            <a:br>
              <a:rPr lang="en-US" sz="1600" dirty="0">
                <a:sym typeface="Wingdings" pitchFamily="2" charset="2"/>
              </a:rPr>
            </a:br>
            <a:r>
              <a:rPr lang="en-US" sz="1600" dirty="0">
                <a:sym typeface="Wingdings" pitchFamily="2" charset="2"/>
              </a:rPr>
              <a:t>select … from A NATURAL JOIN B …</a:t>
            </a:r>
          </a:p>
          <a:p>
            <a:pPr lvl="1"/>
            <a:r>
              <a:rPr lang="en-US" sz="1600" dirty="0">
                <a:sym typeface="Wingdings" pitchFamily="2" charset="2"/>
              </a:rPr>
              <a:t>USING (p, q, m) is ON equivalent to </a:t>
            </a:r>
            <a:r>
              <a:rPr lang="en-US" sz="1600" dirty="0" err="1">
                <a:sym typeface="Wingdings" pitchFamily="2" charset="2"/>
              </a:rPr>
              <a:t>A.p</a:t>
            </a:r>
            <a:r>
              <a:rPr lang="en-US" sz="1600" dirty="0">
                <a:sym typeface="Wingdings" pitchFamily="2" charset="2"/>
              </a:rPr>
              <a:t> = </a:t>
            </a:r>
            <a:r>
              <a:rPr lang="en-US" sz="1600" dirty="0" err="1">
                <a:sym typeface="Wingdings" pitchFamily="2" charset="2"/>
              </a:rPr>
              <a:t>B.p</a:t>
            </a:r>
            <a:r>
              <a:rPr lang="en-US" sz="1600" dirty="0">
                <a:sym typeface="Wingdings" pitchFamily="2" charset="2"/>
              </a:rPr>
              <a:t> AND </a:t>
            </a:r>
            <a:r>
              <a:rPr lang="en-US" sz="1600" dirty="0" err="1">
                <a:sym typeface="Wingdings" pitchFamily="2" charset="2"/>
              </a:rPr>
              <a:t>A.q</a:t>
            </a:r>
            <a:r>
              <a:rPr lang="en-US" sz="1600" dirty="0">
                <a:sym typeface="Wingdings" pitchFamily="2" charset="2"/>
              </a:rPr>
              <a:t> = </a:t>
            </a:r>
            <a:r>
              <a:rPr lang="en-US" sz="1600" dirty="0" err="1">
                <a:sym typeface="Wingdings" pitchFamily="2" charset="2"/>
              </a:rPr>
              <a:t>B.q</a:t>
            </a:r>
            <a:r>
              <a:rPr lang="en-US" sz="1600" dirty="0">
                <a:sym typeface="Wingdings" pitchFamily="2" charset="2"/>
              </a:rPr>
              <a:t> AND </a:t>
            </a:r>
            <a:r>
              <a:rPr lang="en-US" sz="1600" dirty="0" err="1">
                <a:sym typeface="Wingdings" pitchFamily="2" charset="2"/>
              </a:rPr>
              <a:t>A.m</a:t>
            </a:r>
            <a:r>
              <a:rPr lang="en-US" sz="1600" dirty="0">
                <a:sym typeface="Wingdings" pitchFamily="2" charset="2"/>
              </a:rPr>
              <a:t> = </a:t>
            </a:r>
            <a:r>
              <a:rPr lang="en-US" sz="1600" dirty="0" err="1">
                <a:sym typeface="Wingdings" pitchFamily="2" charset="2"/>
              </a:rPr>
              <a:t>B.m</a:t>
            </a:r>
            <a:endParaRPr lang="en-US" sz="1600" dirty="0">
              <a:sym typeface="Wingdings" pitchFamily="2" charset="2"/>
            </a:endParaRPr>
          </a:p>
          <a:p>
            <a:pPr lvl="2"/>
            <a:r>
              <a:rPr lang="en-US" sz="1400" dirty="0">
                <a:sym typeface="Wingdings" pitchFamily="2" charset="2"/>
              </a:rPr>
              <a:t>Like a Natural JOIN but for a subset of matching column names.</a:t>
            </a:r>
          </a:p>
          <a:p>
            <a:pPr lvl="2"/>
            <a:r>
              <a:rPr lang="en-US" sz="1400" dirty="0">
                <a:sym typeface="Wingdings" pitchFamily="2" charset="2"/>
              </a:rPr>
              <a:t>Sometimes called an </a:t>
            </a:r>
            <a:r>
              <a:rPr lang="en-US" sz="1400" i="1" dirty="0">
                <a:sym typeface="Wingdings" pitchFamily="2" charset="2"/>
              </a:rPr>
              <a:t>equijoin.</a:t>
            </a:r>
            <a:endParaRPr lang="en-US" sz="1400" dirty="0">
              <a:sym typeface="Wingdings" pitchFamily="2" charset="2"/>
            </a:endParaRPr>
          </a:p>
          <a:p>
            <a:pPr lvl="1"/>
            <a:r>
              <a:rPr lang="en-US" sz="1600" dirty="0">
                <a:sym typeface="Wingdings" pitchFamily="2" charset="2"/>
              </a:rPr>
              <a:t>Finally ON &lt;arbitrary predicate&gt;. Sometimes called a </a:t>
            </a:r>
            <a:r>
              <a:rPr lang="en-US" sz="1600" i="1" dirty="0">
                <a:sym typeface="Wingdings" pitchFamily="2" charset="2"/>
              </a:rPr>
              <a:t>theta-join.</a:t>
            </a:r>
            <a:endParaRPr lang="en-US" sz="16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4497ADE-0EEC-79FB-E2DC-D6C531719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JOIN</a:t>
            </a:r>
          </a:p>
        </p:txBody>
      </p:sp>
    </p:spTree>
    <p:extLst>
      <p:ext uri="{BB962C8B-B14F-4D97-AF65-F5344CB8AC3E}">
        <p14:creationId xmlns:p14="http://schemas.microsoft.com/office/powerpoint/2010/main" val="75966280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706" name="Rectangle 2"/>
          <p:cNvSpPr>
            <a:spLocks noGrp="1" noChangeArrowheads="1"/>
          </p:cNvSpPr>
          <p:nvPr>
            <p:ph type="title"/>
          </p:nvPr>
        </p:nvSpPr>
        <p:spPr>
          <a:xfrm>
            <a:off x="1728788" y="114300"/>
            <a:ext cx="6057900" cy="457200"/>
          </a:xfrm>
        </p:spPr>
        <p:txBody>
          <a:bodyPr/>
          <a:lstStyle/>
          <a:p>
            <a:r>
              <a:rPr lang="en-US" altLang="en-US" dirty="0"/>
              <a:t>Test for Absence of Duplicate Tuples</a:t>
            </a:r>
          </a:p>
        </p:txBody>
      </p:sp>
      <p:sp>
        <p:nvSpPr>
          <p:cNvPr id="5837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28788" y="825485"/>
            <a:ext cx="5624370" cy="3275409"/>
          </a:xfrm>
        </p:spPr>
        <p:txBody>
          <a:bodyPr/>
          <a:lstStyle/>
          <a:p>
            <a:pPr>
              <a:tabLst>
                <a:tab pos="602456" algn="l"/>
                <a:tab pos="1160860" algn="l"/>
              </a:tabLst>
            </a:pPr>
            <a:r>
              <a:rPr lang="en-US" altLang="en-US" dirty="0"/>
              <a:t>The </a:t>
            </a:r>
            <a:r>
              <a:rPr lang="en-US" altLang="en-US" b="1" dirty="0">
                <a:solidFill>
                  <a:srgbClr val="002060"/>
                </a:solidFill>
              </a:rPr>
              <a:t>unique</a:t>
            </a:r>
            <a:r>
              <a:rPr lang="en-US" altLang="en-US" dirty="0"/>
              <a:t> construct tests whether a subquery has any duplicate tuples in its result.</a:t>
            </a:r>
          </a:p>
          <a:p>
            <a:pPr>
              <a:tabLst>
                <a:tab pos="602456" algn="l"/>
                <a:tab pos="1160860" algn="l"/>
              </a:tabLst>
            </a:pPr>
            <a:r>
              <a:rPr lang="en-US" altLang="en-US" dirty="0"/>
              <a:t>The </a:t>
            </a:r>
            <a:r>
              <a:rPr lang="en-US" altLang="en-US" b="1" dirty="0">
                <a:solidFill>
                  <a:srgbClr val="002060"/>
                </a:solidFill>
              </a:rPr>
              <a:t>unique</a:t>
            </a:r>
            <a:r>
              <a:rPr lang="en-US" altLang="en-US" dirty="0"/>
              <a:t> construct evaluates to “true” if a given subquery contains no duplicates .</a:t>
            </a:r>
          </a:p>
          <a:p>
            <a:pPr>
              <a:tabLst>
                <a:tab pos="602456" algn="l"/>
                <a:tab pos="1160860" algn="l"/>
              </a:tabLst>
            </a:pPr>
            <a:r>
              <a:rPr lang="en-US" altLang="en-US" dirty="0"/>
              <a:t>Find all courses that were offered at most once in 2017</a:t>
            </a:r>
          </a:p>
          <a:p>
            <a:pPr lvl="1">
              <a:buNone/>
              <a:tabLst>
                <a:tab pos="602456" algn="l"/>
                <a:tab pos="1160860" algn="l"/>
              </a:tabLst>
            </a:pPr>
            <a:r>
              <a:rPr lang="en-US" altLang="en-US" b="1" dirty="0"/>
              <a:t>    select </a:t>
            </a:r>
            <a:r>
              <a:rPr lang="en-US" altLang="en-US" i="1" dirty="0" err="1"/>
              <a:t>T</a:t>
            </a:r>
            <a:r>
              <a:rPr lang="en-US" altLang="en-US" dirty="0" err="1"/>
              <a:t>.</a:t>
            </a:r>
            <a:r>
              <a:rPr lang="en-US" altLang="en-US" i="1" dirty="0" err="1"/>
              <a:t>course_id</a:t>
            </a:r>
            <a:br>
              <a:rPr lang="en-US" altLang="en-US" i="1" dirty="0"/>
            </a:br>
            <a:r>
              <a:rPr lang="en-US" altLang="en-US" b="1" dirty="0"/>
              <a:t>from </a:t>
            </a:r>
            <a:r>
              <a:rPr lang="en-US" altLang="en-US" i="1" dirty="0"/>
              <a:t>course </a:t>
            </a:r>
            <a:r>
              <a:rPr lang="en-US" altLang="en-US" b="1" dirty="0"/>
              <a:t>as </a:t>
            </a:r>
            <a:r>
              <a:rPr lang="en-US" altLang="en-US" i="1" dirty="0"/>
              <a:t>T</a:t>
            </a:r>
            <a:br>
              <a:rPr lang="en-US" altLang="en-US" i="1" dirty="0"/>
            </a:br>
            <a:r>
              <a:rPr lang="en-US" altLang="en-US" b="1" dirty="0"/>
              <a:t>where unique </a:t>
            </a:r>
            <a:r>
              <a:rPr lang="en-US" altLang="en-US" dirty="0"/>
              <a:t>( </a:t>
            </a:r>
            <a:r>
              <a:rPr lang="en-US" altLang="en-US" b="1" dirty="0"/>
              <a:t>select </a:t>
            </a:r>
            <a:r>
              <a:rPr lang="en-US" altLang="en-US" i="1" dirty="0" err="1"/>
              <a:t>R</a:t>
            </a:r>
            <a:r>
              <a:rPr lang="en-US" altLang="en-US" dirty="0" err="1"/>
              <a:t>.</a:t>
            </a:r>
            <a:r>
              <a:rPr lang="en-US" altLang="en-US" i="1" dirty="0" err="1"/>
              <a:t>course_id</a:t>
            </a:r>
            <a:br>
              <a:rPr lang="en-US" altLang="en-US" i="1" dirty="0"/>
            </a:br>
            <a:r>
              <a:rPr lang="en-US" altLang="en-US" i="1" dirty="0"/>
              <a:t>                           </a:t>
            </a:r>
            <a:r>
              <a:rPr lang="en-US" altLang="en-US" b="1" dirty="0"/>
              <a:t>from </a:t>
            </a:r>
            <a:r>
              <a:rPr lang="en-US" altLang="en-US" i="1" dirty="0"/>
              <a:t>section </a:t>
            </a:r>
            <a:r>
              <a:rPr lang="en-US" altLang="en-US" b="1" dirty="0"/>
              <a:t>as </a:t>
            </a:r>
            <a:r>
              <a:rPr lang="en-US" altLang="en-US" i="1" dirty="0"/>
              <a:t>R</a:t>
            </a:r>
            <a:br>
              <a:rPr lang="en-US" altLang="en-US" i="1" dirty="0"/>
            </a:br>
            <a:r>
              <a:rPr lang="en-US" altLang="en-US" i="1" dirty="0"/>
              <a:t>                           </a:t>
            </a:r>
            <a:r>
              <a:rPr lang="en-US" altLang="en-US" b="1" dirty="0"/>
              <a:t>where </a:t>
            </a:r>
            <a:r>
              <a:rPr lang="en-US" altLang="en-US" i="1" dirty="0" err="1"/>
              <a:t>T</a:t>
            </a:r>
            <a:r>
              <a:rPr lang="en-US" altLang="en-US" dirty="0" err="1"/>
              <a:t>.</a:t>
            </a:r>
            <a:r>
              <a:rPr lang="en-US" altLang="en-US" i="1" dirty="0" err="1"/>
              <a:t>course_id</a:t>
            </a:r>
            <a:r>
              <a:rPr lang="en-US" altLang="en-US" dirty="0"/>
              <a:t>= </a:t>
            </a:r>
            <a:r>
              <a:rPr lang="en-US" altLang="en-US" i="1" dirty="0" err="1"/>
              <a:t>R</a:t>
            </a:r>
            <a:r>
              <a:rPr lang="en-US" altLang="en-US" dirty="0" err="1"/>
              <a:t>.</a:t>
            </a:r>
            <a:r>
              <a:rPr lang="en-US" altLang="en-US" i="1" dirty="0" err="1"/>
              <a:t>course_id</a:t>
            </a:r>
            <a:r>
              <a:rPr lang="en-US" altLang="en-US" i="1" dirty="0"/>
              <a:t> </a:t>
            </a:r>
            <a:br>
              <a:rPr lang="en-US" altLang="en-US" i="1" dirty="0"/>
            </a:br>
            <a:r>
              <a:rPr lang="en-US" altLang="en-US" i="1" dirty="0"/>
              <a:t>                                       </a:t>
            </a:r>
            <a:r>
              <a:rPr lang="en-US" altLang="en-US" b="1" dirty="0"/>
              <a:t>and </a:t>
            </a:r>
            <a:r>
              <a:rPr lang="en-US" altLang="en-US" i="1" dirty="0" err="1"/>
              <a:t>R</a:t>
            </a:r>
            <a:r>
              <a:rPr lang="en-US" altLang="en-US" dirty="0" err="1"/>
              <a:t>.</a:t>
            </a:r>
            <a:r>
              <a:rPr lang="en-US" altLang="en-US" i="1" dirty="0" err="1"/>
              <a:t>year</a:t>
            </a:r>
            <a:r>
              <a:rPr lang="en-US" altLang="en-US" i="1" dirty="0"/>
              <a:t> </a:t>
            </a:r>
            <a:r>
              <a:rPr lang="en-US" altLang="en-US" dirty="0"/>
              <a:t>= 2017);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754" name="Rectangle 2"/>
          <p:cNvSpPr>
            <a:spLocks noGrp="1" noChangeArrowheads="1"/>
          </p:cNvSpPr>
          <p:nvPr>
            <p:ph type="title"/>
          </p:nvPr>
        </p:nvSpPr>
        <p:spPr>
          <a:xfrm>
            <a:off x="1719263" y="1852613"/>
            <a:ext cx="6057900" cy="457200"/>
          </a:xfrm>
        </p:spPr>
        <p:txBody>
          <a:bodyPr/>
          <a:lstStyle/>
          <a:p>
            <a:r>
              <a:rPr lang="en-US" altLang="en-US" dirty="0"/>
              <a:t>Subqueries in the From Clause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7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Subqueries in the Form Clause</a:t>
            </a:r>
          </a:p>
        </p:txBody>
      </p:sp>
      <p:sp>
        <p:nvSpPr>
          <p:cNvPr id="4403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02434"/>
            <a:ext cx="5582621" cy="3657600"/>
          </a:xfrm>
        </p:spPr>
        <p:txBody>
          <a:bodyPr/>
          <a:lstStyle/>
          <a:p>
            <a:pPr>
              <a:tabLst>
                <a:tab pos="859631" algn="l"/>
                <a:tab pos="1206104" algn="l"/>
                <a:tab pos="1283494" algn="l"/>
              </a:tabLst>
            </a:pPr>
            <a:r>
              <a:rPr lang="en-US" altLang="en-US" dirty="0"/>
              <a:t>SQL allows a subquery expression to be used in the </a:t>
            </a:r>
            <a:r>
              <a:rPr lang="en-US" altLang="en-US" b="1" dirty="0"/>
              <a:t>from </a:t>
            </a:r>
            <a:r>
              <a:rPr lang="en-US" altLang="en-US" dirty="0"/>
              <a:t>clause</a:t>
            </a:r>
          </a:p>
          <a:p>
            <a:pPr>
              <a:tabLst>
                <a:tab pos="859631" algn="l"/>
                <a:tab pos="1206104" algn="l"/>
                <a:tab pos="1283494" algn="l"/>
              </a:tabLst>
            </a:pPr>
            <a:r>
              <a:rPr lang="en-US" altLang="en-US" dirty="0"/>
              <a:t>Find the average instructors’ salaries of those departments where the average salary is greater than $42,000.”</a:t>
            </a:r>
          </a:p>
          <a:p>
            <a:pPr lvl="1">
              <a:buNone/>
              <a:tabLst>
                <a:tab pos="859631" algn="l"/>
                <a:tab pos="1206104" algn="l"/>
                <a:tab pos="1283494" algn="l"/>
              </a:tabLst>
            </a:pPr>
            <a:r>
              <a:rPr lang="en-US" altLang="en-US" b="1" dirty="0"/>
              <a:t>     select </a:t>
            </a:r>
            <a:r>
              <a:rPr lang="en-US" altLang="en-US" i="1" dirty="0"/>
              <a:t>dept_name</a:t>
            </a:r>
            <a:r>
              <a:rPr lang="en-US" altLang="en-US" dirty="0"/>
              <a:t>, </a:t>
            </a:r>
            <a:r>
              <a:rPr lang="en-US" altLang="en-US" i="1" dirty="0" err="1"/>
              <a:t>avg_salary</a:t>
            </a:r>
            <a:br>
              <a:rPr lang="en-US" altLang="en-US" i="1" dirty="0"/>
            </a:br>
            <a:r>
              <a:rPr lang="en-US" altLang="en-US" b="1" dirty="0"/>
              <a:t>from </a:t>
            </a:r>
            <a:r>
              <a:rPr lang="en-US" altLang="en-US" dirty="0"/>
              <a:t>( </a:t>
            </a:r>
            <a:r>
              <a:rPr lang="en-US" altLang="en-US" b="1" dirty="0"/>
              <a:t>select </a:t>
            </a:r>
            <a:r>
              <a:rPr lang="en-US" altLang="en-US" i="1" dirty="0"/>
              <a:t>dept_name</a:t>
            </a:r>
            <a:r>
              <a:rPr lang="en-US" altLang="en-US" dirty="0"/>
              <a:t>, </a:t>
            </a:r>
            <a:r>
              <a:rPr lang="en-US" altLang="en-US" b="1" dirty="0" err="1"/>
              <a:t>avg</a:t>
            </a:r>
            <a:r>
              <a:rPr lang="en-US" altLang="en-US" b="1" dirty="0"/>
              <a:t> </a:t>
            </a:r>
            <a:r>
              <a:rPr lang="en-US" altLang="en-US" dirty="0"/>
              <a:t>(</a:t>
            </a:r>
            <a:r>
              <a:rPr lang="en-US" altLang="en-US" i="1" dirty="0"/>
              <a:t>salary</a:t>
            </a:r>
            <a:r>
              <a:rPr lang="en-US" altLang="en-US" dirty="0"/>
              <a:t>) </a:t>
            </a:r>
            <a:r>
              <a:rPr lang="en-US" altLang="en-US" b="1" dirty="0"/>
              <a:t>as </a:t>
            </a:r>
            <a:r>
              <a:rPr lang="en-US" altLang="en-US" i="1" dirty="0" err="1"/>
              <a:t>avg_salary</a:t>
            </a:r>
            <a:br>
              <a:rPr lang="en-US" altLang="en-US" i="1" dirty="0"/>
            </a:br>
            <a:r>
              <a:rPr lang="en-US" altLang="en-US" i="1" dirty="0"/>
              <a:t>           </a:t>
            </a:r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  <a:br>
              <a:rPr lang="en-US" altLang="en-US" i="1" dirty="0"/>
            </a:br>
            <a:r>
              <a:rPr lang="en-US" altLang="en-US" i="1" dirty="0"/>
              <a:t>           </a:t>
            </a:r>
            <a:r>
              <a:rPr lang="en-US" altLang="en-US" b="1" dirty="0"/>
              <a:t>group by </a:t>
            </a:r>
            <a:r>
              <a:rPr lang="en-US" altLang="en-US" i="1" dirty="0"/>
              <a:t>dept_name</a:t>
            </a:r>
            <a:r>
              <a:rPr lang="en-US" altLang="en-US" dirty="0"/>
              <a:t>)</a:t>
            </a:r>
            <a:br>
              <a:rPr lang="en-US" altLang="en-US" dirty="0"/>
            </a:br>
            <a:r>
              <a:rPr lang="en-US" altLang="en-US" b="1" dirty="0"/>
              <a:t>where </a:t>
            </a:r>
            <a:r>
              <a:rPr lang="en-US" altLang="en-US" i="1" dirty="0" err="1"/>
              <a:t>avg_salary</a:t>
            </a:r>
            <a:r>
              <a:rPr lang="en-US" altLang="en-US" i="1" dirty="0"/>
              <a:t> </a:t>
            </a:r>
            <a:r>
              <a:rPr lang="en-US" altLang="en-US" dirty="0"/>
              <a:t>&gt; 42000;</a:t>
            </a:r>
          </a:p>
          <a:p>
            <a:pPr>
              <a:tabLst>
                <a:tab pos="859631" algn="l"/>
                <a:tab pos="1206104" algn="l"/>
                <a:tab pos="1283494" algn="l"/>
              </a:tabLst>
            </a:pPr>
            <a:r>
              <a:rPr lang="en-US" altLang="en-US" dirty="0"/>
              <a:t>Note that we do not need to use the </a:t>
            </a:r>
            <a:r>
              <a:rPr lang="en-US" altLang="en-US" b="1" dirty="0"/>
              <a:t>having </a:t>
            </a:r>
            <a:r>
              <a:rPr lang="en-US" altLang="en-US" dirty="0"/>
              <a:t>clause</a:t>
            </a:r>
          </a:p>
          <a:p>
            <a:pPr>
              <a:tabLst>
                <a:tab pos="859631" algn="l"/>
                <a:tab pos="1206104" algn="l"/>
                <a:tab pos="1283494" algn="l"/>
              </a:tabLst>
            </a:pPr>
            <a:r>
              <a:rPr lang="en-US" altLang="en-US" dirty="0"/>
              <a:t>Another way to write above query</a:t>
            </a:r>
          </a:p>
          <a:p>
            <a:pPr marL="0" indent="0">
              <a:buNone/>
              <a:tabLst>
                <a:tab pos="859631" algn="l"/>
                <a:tab pos="1206104" algn="l"/>
                <a:tab pos="1283494" algn="l"/>
              </a:tabLst>
            </a:pPr>
            <a:r>
              <a:rPr lang="en-US" altLang="en-US" sz="600" dirty="0"/>
              <a:t> </a:t>
            </a:r>
          </a:p>
          <a:p>
            <a:pPr lvl="1">
              <a:spcBef>
                <a:spcPts val="0"/>
              </a:spcBef>
              <a:buNone/>
              <a:tabLst>
                <a:tab pos="859631" algn="l"/>
                <a:tab pos="1206104" algn="l"/>
                <a:tab pos="1283494" algn="l"/>
              </a:tabLst>
            </a:pPr>
            <a:r>
              <a:rPr lang="en-US" altLang="en-US" b="1" dirty="0"/>
              <a:t>     select </a:t>
            </a:r>
            <a:r>
              <a:rPr lang="en-US" altLang="en-US" i="1" dirty="0"/>
              <a:t>dept_name</a:t>
            </a:r>
            <a:r>
              <a:rPr lang="en-US" altLang="en-US" dirty="0"/>
              <a:t>, </a:t>
            </a:r>
            <a:r>
              <a:rPr lang="en-US" altLang="en-US" i="1" dirty="0" err="1"/>
              <a:t>avg_salary</a:t>
            </a:r>
            <a:br>
              <a:rPr lang="en-US" altLang="en-US" i="1" dirty="0"/>
            </a:br>
            <a:r>
              <a:rPr lang="en-US" altLang="en-US" b="1" dirty="0"/>
              <a:t>from </a:t>
            </a:r>
            <a:r>
              <a:rPr lang="en-US" altLang="en-US" dirty="0"/>
              <a:t>( </a:t>
            </a:r>
            <a:r>
              <a:rPr lang="en-US" altLang="en-US" b="1" dirty="0"/>
              <a:t>select </a:t>
            </a:r>
            <a:r>
              <a:rPr lang="en-US" altLang="en-US" i="1" dirty="0"/>
              <a:t>dept_name</a:t>
            </a:r>
            <a:r>
              <a:rPr lang="en-US" altLang="en-US" dirty="0"/>
              <a:t>, </a:t>
            </a:r>
            <a:r>
              <a:rPr lang="en-US" altLang="en-US" b="1" dirty="0" err="1"/>
              <a:t>avg</a:t>
            </a:r>
            <a:r>
              <a:rPr lang="en-US" altLang="en-US" b="1" dirty="0"/>
              <a:t> </a:t>
            </a:r>
            <a:r>
              <a:rPr lang="en-US" altLang="en-US" dirty="0"/>
              <a:t>(</a:t>
            </a:r>
            <a:r>
              <a:rPr lang="en-US" altLang="en-US" i="1" dirty="0"/>
              <a:t>salary</a:t>
            </a:r>
            <a:r>
              <a:rPr lang="en-US" altLang="en-US" dirty="0"/>
              <a:t>) </a:t>
            </a:r>
            <a:br>
              <a:rPr lang="en-US" altLang="en-US" i="1" dirty="0"/>
            </a:br>
            <a:r>
              <a:rPr lang="en-US" altLang="en-US" i="1" dirty="0"/>
              <a:t>           </a:t>
            </a:r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  <a:br>
              <a:rPr lang="en-US" altLang="en-US" i="1" dirty="0"/>
            </a:br>
            <a:r>
              <a:rPr lang="en-US" altLang="en-US" i="1" dirty="0"/>
              <a:t>           </a:t>
            </a:r>
            <a:r>
              <a:rPr lang="en-US" altLang="en-US" b="1" dirty="0"/>
              <a:t>group by </a:t>
            </a:r>
            <a:r>
              <a:rPr lang="en-US" altLang="en-US" i="1" dirty="0"/>
              <a:t>dept_name</a:t>
            </a:r>
            <a:r>
              <a:rPr lang="en-US" altLang="en-US" dirty="0"/>
              <a:t>) </a:t>
            </a:r>
          </a:p>
          <a:p>
            <a:pPr lvl="1">
              <a:spcBef>
                <a:spcPts val="0"/>
              </a:spcBef>
              <a:buNone/>
              <a:tabLst>
                <a:tab pos="859631" algn="l"/>
                <a:tab pos="1206104" algn="l"/>
                <a:tab pos="1283494" algn="l"/>
              </a:tabLst>
            </a:pPr>
            <a:r>
              <a:rPr lang="en-US" altLang="en-US" b="1" dirty="0"/>
              <a:t>                as </a:t>
            </a:r>
            <a:r>
              <a:rPr lang="en-US" altLang="en-US" i="1" dirty="0" err="1"/>
              <a:t>dept_avg</a:t>
            </a:r>
            <a:r>
              <a:rPr lang="en-US" altLang="en-US" i="1" dirty="0"/>
              <a:t> </a:t>
            </a:r>
            <a:r>
              <a:rPr lang="en-US" altLang="en-US" dirty="0"/>
              <a:t>(</a:t>
            </a:r>
            <a:r>
              <a:rPr lang="en-US" altLang="en-US" i="1" dirty="0"/>
              <a:t>dept_name</a:t>
            </a:r>
            <a:r>
              <a:rPr lang="en-US" altLang="en-US" dirty="0"/>
              <a:t>, </a:t>
            </a:r>
            <a:r>
              <a:rPr lang="en-US" altLang="en-US" i="1" dirty="0" err="1"/>
              <a:t>avg_salary</a:t>
            </a:r>
            <a:r>
              <a:rPr lang="en-US" altLang="en-US" dirty="0"/>
              <a:t>)</a:t>
            </a:r>
          </a:p>
          <a:p>
            <a:pPr lvl="1">
              <a:spcBef>
                <a:spcPts val="0"/>
              </a:spcBef>
              <a:buNone/>
              <a:tabLst>
                <a:tab pos="859631" algn="l"/>
                <a:tab pos="1206104" algn="l"/>
                <a:tab pos="1283494" algn="l"/>
              </a:tabLst>
            </a:pPr>
            <a:r>
              <a:rPr lang="en-US" altLang="en-US" b="1" dirty="0"/>
              <a:t>    where </a:t>
            </a:r>
            <a:r>
              <a:rPr lang="en-US" altLang="en-US" i="1" dirty="0" err="1"/>
              <a:t>avg_salary</a:t>
            </a:r>
            <a:r>
              <a:rPr lang="en-US" altLang="en-US" i="1" dirty="0"/>
              <a:t> </a:t>
            </a:r>
            <a:r>
              <a:rPr lang="en-US" altLang="en-US" dirty="0"/>
              <a:t>&gt; 42000;</a:t>
            </a:r>
          </a:p>
          <a:p>
            <a:pPr>
              <a:tabLst>
                <a:tab pos="859631" algn="l"/>
                <a:tab pos="1206104" algn="l"/>
                <a:tab pos="1283494" algn="l"/>
              </a:tabLst>
            </a:pPr>
            <a:endParaRPr lang="en-US" altLang="en-US" dirty="0"/>
          </a:p>
          <a:p>
            <a:pPr>
              <a:buNone/>
              <a:tabLst>
                <a:tab pos="859631" algn="l"/>
                <a:tab pos="1206104" algn="l"/>
                <a:tab pos="1283494" algn="l"/>
              </a:tabLst>
            </a:pPr>
            <a:endParaRPr lang="en-US" altLang="en-US" dirty="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8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With Clause</a:t>
            </a:r>
          </a:p>
        </p:txBody>
      </p:sp>
      <p:sp>
        <p:nvSpPr>
          <p:cNvPr id="4505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29867"/>
            <a:ext cx="5802343" cy="3677840"/>
          </a:xfrm>
        </p:spPr>
        <p:txBody>
          <a:bodyPr/>
          <a:lstStyle/>
          <a:p>
            <a:r>
              <a:rPr lang="en-US" altLang="en-US" dirty="0"/>
              <a:t>The </a:t>
            </a:r>
            <a:r>
              <a:rPr lang="en-US" altLang="en-US" b="1" dirty="0">
                <a:solidFill>
                  <a:srgbClr val="002060"/>
                </a:solidFill>
              </a:rPr>
              <a:t>with</a:t>
            </a:r>
            <a:r>
              <a:rPr lang="en-US" altLang="en-US" dirty="0"/>
              <a:t> clause provides a way of defining a temporary relation whose definition is available only to the query in which the </a:t>
            </a:r>
            <a:r>
              <a:rPr lang="en-US" altLang="en-US" b="1" dirty="0"/>
              <a:t>with</a:t>
            </a:r>
            <a:r>
              <a:rPr lang="en-US" altLang="en-US" b="1" dirty="0">
                <a:solidFill>
                  <a:schemeClr val="tx2"/>
                </a:solidFill>
              </a:rPr>
              <a:t> </a:t>
            </a:r>
            <a:r>
              <a:rPr lang="en-US" altLang="en-US" dirty="0"/>
              <a:t>clause occurs. </a:t>
            </a:r>
          </a:p>
          <a:p>
            <a:r>
              <a:rPr lang="en-US" altLang="en-US" dirty="0"/>
              <a:t>Find all departments with the maximum budget </a:t>
            </a:r>
            <a:br>
              <a:rPr lang="en-US" altLang="en-US" dirty="0"/>
            </a:br>
            <a:r>
              <a:rPr lang="en-US" altLang="en-US" sz="600" dirty="0"/>
              <a:t> </a:t>
            </a:r>
            <a:br>
              <a:rPr lang="en-US" altLang="en-US" b="1" dirty="0"/>
            </a:br>
            <a:r>
              <a:rPr lang="en-US" altLang="en-US" b="1" dirty="0"/>
              <a:t>     with </a:t>
            </a:r>
            <a:r>
              <a:rPr lang="en-US" altLang="en-US" i="1" dirty="0" err="1"/>
              <a:t>max_budget</a:t>
            </a:r>
            <a:r>
              <a:rPr lang="en-US" altLang="en-US" i="1" dirty="0"/>
              <a:t> </a:t>
            </a:r>
            <a:r>
              <a:rPr lang="en-US" altLang="en-US" dirty="0"/>
              <a:t>(</a:t>
            </a:r>
            <a:r>
              <a:rPr lang="en-US" altLang="en-US" i="1" dirty="0"/>
              <a:t>value</a:t>
            </a:r>
            <a:r>
              <a:rPr lang="en-US" altLang="en-US" dirty="0"/>
              <a:t>) </a:t>
            </a:r>
            <a:r>
              <a:rPr lang="en-US" altLang="en-US" b="1" dirty="0"/>
              <a:t>as </a:t>
            </a:r>
            <a:br>
              <a:rPr lang="en-US" altLang="en-US" b="1" dirty="0"/>
            </a:br>
            <a:r>
              <a:rPr lang="en-US" altLang="en-US" b="1" dirty="0"/>
              <a:t>             </a:t>
            </a:r>
            <a:r>
              <a:rPr lang="en-US" altLang="en-US" dirty="0"/>
              <a:t>(</a:t>
            </a:r>
            <a:r>
              <a:rPr lang="en-US" altLang="en-US" b="1" dirty="0"/>
              <a:t>select max</a:t>
            </a:r>
            <a:r>
              <a:rPr lang="en-US" altLang="en-US" dirty="0"/>
              <a:t>(</a:t>
            </a:r>
            <a:r>
              <a:rPr lang="en-US" altLang="en-US" i="1" dirty="0"/>
              <a:t>budget</a:t>
            </a:r>
            <a:r>
              <a:rPr lang="en-US" altLang="en-US" dirty="0"/>
              <a:t>)</a:t>
            </a:r>
            <a:br>
              <a:rPr lang="en-US" altLang="en-US" dirty="0"/>
            </a:br>
            <a:r>
              <a:rPr lang="en-US" altLang="en-US" dirty="0"/>
              <a:t>              </a:t>
            </a:r>
            <a:r>
              <a:rPr lang="en-US" altLang="en-US" b="1" dirty="0"/>
              <a:t>from </a:t>
            </a:r>
            <a:r>
              <a:rPr lang="en-US" altLang="en-US" i="1" dirty="0"/>
              <a:t>department</a:t>
            </a:r>
            <a:r>
              <a:rPr lang="en-US" altLang="en-US" dirty="0"/>
              <a:t>)</a:t>
            </a:r>
            <a:br>
              <a:rPr lang="en-US" altLang="en-US" dirty="0"/>
            </a:br>
            <a:r>
              <a:rPr lang="en-US" altLang="en-US" dirty="0"/>
              <a:t>     </a:t>
            </a:r>
            <a:r>
              <a:rPr lang="en-US" altLang="en-US" b="1" dirty="0"/>
              <a:t>select </a:t>
            </a:r>
            <a:r>
              <a:rPr lang="en-US" altLang="en-US" i="1" dirty="0"/>
              <a:t>department.name</a:t>
            </a:r>
            <a:br>
              <a:rPr lang="en-US" altLang="en-US" i="1" dirty="0"/>
            </a:br>
            <a:r>
              <a:rPr lang="en-US" altLang="en-US" i="1" dirty="0"/>
              <a:t>     </a:t>
            </a:r>
            <a:r>
              <a:rPr lang="en-US" altLang="en-US" b="1" dirty="0"/>
              <a:t>from </a:t>
            </a:r>
            <a:r>
              <a:rPr lang="en-US" altLang="en-US" i="1" dirty="0"/>
              <a:t>department</a:t>
            </a:r>
            <a:r>
              <a:rPr lang="en-US" altLang="en-US" dirty="0"/>
              <a:t>, </a:t>
            </a:r>
            <a:r>
              <a:rPr lang="en-US" altLang="en-US" i="1" dirty="0" err="1"/>
              <a:t>max_budget</a:t>
            </a:r>
            <a:br>
              <a:rPr lang="en-US" altLang="en-US" i="1" dirty="0"/>
            </a:br>
            <a:r>
              <a:rPr lang="en-US" altLang="en-US" i="1" dirty="0"/>
              <a:t>     </a:t>
            </a:r>
            <a:r>
              <a:rPr lang="en-US" altLang="en-US" b="1" dirty="0"/>
              <a:t>where </a:t>
            </a:r>
            <a:r>
              <a:rPr lang="en-US" altLang="en-US" i="1" dirty="0" err="1"/>
              <a:t>department</a:t>
            </a:r>
            <a:r>
              <a:rPr lang="en-US" altLang="en-US" dirty="0" err="1"/>
              <a:t>.</a:t>
            </a:r>
            <a:r>
              <a:rPr lang="en-US" altLang="en-US" i="1" dirty="0" err="1"/>
              <a:t>budget</a:t>
            </a:r>
            <a:r>
              <a:rPr lang="en-US" altLang="en-US" i="1" dirty="0"/>
              <a:t> </a:t>
            </a:r>
            <a:r>
              <a:rPr lang="en-US" altLang="en-US" dirty="0"/>
              <a:t>= </a:t>
            </a:r>
            <a:r>
              <a:rPr lang="en-US" altLang="en-US" i="1" dirty="0" err="1"/>
              <a:t>max_budget.value</a:t>
            </a:r>
            <a:r>
              <a:rPr lang="en-US" altLang="en-US" dirty="0"/>
              <a:t>;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Complex Queries using With Clause</a:t>
            </a:r>
          </a:p>
        </p:txBody>
      </p:sp>
      <p:sp>
        <p:nvSpPr>
          <p:cNvPr id="4608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60822"/>
            <a:ext cx="5668128" cy="520398"/>
          </a:xfrm>
        </p:spPr>
        <p:txBody>
          <a:bodyPr/>
          <a:lstStyle/>
          <a:p>
            <a:r>
              <a:rPr lang="en-US" altLang="en-US" dirty="0"/>
              <a:t>Find all departments where the total salary is greater than the average of the total salary at all departments</a:t>
            </a:r>
          </a:p>
        </p:txBody>
      </p:sp>
      <p:sp>
        <p:nvSpPr>
          <p:cNvPr id="46083" name="Text Box 4"/>
          <p:cNvSpPr txBox="1">
            <a:spLocks noChangeArrowheads="1"/>
          </p:cNvSpPr>
          <p:nvPr/>
        </p:nvSpPr>
        <p:spPr bwMode="auto">
          <a:xfrm>
            <a:off x="2314853" y="1381221"/>
            <a:ext cx="5143527" cy="20544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defTabSz="685800"/>
            <a:r>
              <a:rPr lang="en-US" altLang="en-US" sz="1275" b="1" dirty="0">
                <a:solidFill>
                  <a:srgbClr val="000000"/>
                </a:solidFill>
              </a:rPr>
              <a:t>with </a:t>
            </a:r>
            <a:r>
              <a:rPr lang="en-US" altLang="en-US" sz="1275" i="1" dirty="0" err="1">
                <a:solidFill>
                  <a:srgbClr val="000000"/>
                </a:solidFill>
              </a:rPr>
              <a:t>dept</a:t>
            </a:r>
            <a:r>
              <a:rPr lang="en-US" altLang="en-US" sz="1275" i="1" dirty="0">
                <a:solidFill>
                  <a:srgbClr val="000000"/>
                </a:solidFill>
              </a:rPr>
              <a:t> _total </a:t>
            </a:r>
            <a:r>
              <a:rPr lang="en-US" altLang="en-US" sz="1275" dirty="0">
                <a:solidFill>
                  <a:srgbClr val="000000"/>
                </a:solidFill>
              </a:rPr>
              <a:t>(</a:t>
            </a:r>
            <a:r>
              <a:rPr lang="en-US" altLang="en-US" sz="1275" i="1" dirty="0">
                <a:solidFill>
                  <a:srgbClr val="000000"/>
                </a:solidFill>
              </a:rPr>
              <a:t>dept_name</a:t>
            </a:r>
            <a:r>
              <a:rPr lang="en-US" altLang="en-US" sz="1275" dirty="0">
                <a:solidFill>
                  <a:srgbClr val="000000"/>
                </a:solidFill>
              </a:rPr>
              <a:t>, </a:t>
            </a:r>
            <a:r>
              <a:rPr lang="en-US" altLang="en-US" sz="1275" i="1" dirty="0">
                <a:solidFill>
                  <a:srgbClr val="000000"/>
                </a:solidFill>
              </a:rPr>
              <a:t>value</a:t>
            </a:r>
            <a:r>
              <a:rPr lang="en-US" altLang="en-US" sz="1275" dirty="0">
                <a:solidFill>
                  <a:srgbClr val="000000"/>
                </a:solidFill>
              </a:rPr>
              <a:t>) </a:t>
            </a:r>
            <a:r>
              <a:rPr lang="en-US" altLang="en-US" sz="1275" b="1" dirty="0">
                <a:solidFill>
                  <a:srgbClr val="000000"/>
                </a:solidFill>
              </a:rPr>
              <a:t>as</a:t>
            </a:r>
          </a:p>
          <a:p>
            <a:pPr defTabSz="685800"/>
            <a:r>
              <a:rPr lang="en-US" altLang="en-US" sz="1275" dirty="0">
                <a:solidFill>
                  <a:srgbClr val="000000"/>
                </a:solidFill>
              </a:rPr>
              <a:t>        (</a:t>
            </a:r>
            <a:r>
              <a:rPr lang="en-US" altLang="en-US" sz="1275" b="1" dirty="0">
                <a:solidFill>
                  <a:srgbClr val="000000"/>
                </a:solidFill>
              </a:rPr>
              <a:t>select </a:t>
            </a:r>
            <a:r>
              <a:rPr lang="en-US" altLang="en-US" sz="1275" i="1" dirty="0">
                <a:solidFill>
                  <a:srgbClr val="000000"/>
                </a:solidFill>
              </a:rPr>
              <a:t>dept_name</a:t>
            </a:r>
            <a:r>
              <a:rPr lang="en-US" altLang="en-US" sz="1275" dirty="0">
                <a:solidFill>
                  <a:srgbClr val="000000"/>
                </a:solidFill>
              </a:rPr>
              <a:t>, </a:t>
            </a:r>
            <a:r>
              <a:rPr lang="en-US" altLang="en-US" sz="1275" b="1" dirty="0">
                <a:solidFill>
                  <a:srgbClr val="000000"/>
                </a:solidFill>
              </a:rPr>
              <a:t>sum</a:t>
            </a:r>
            <a:r>
              <a:rPr lang="en-US" altLang="en-US" sz="1275" dirty="0">
                <a:solidFill>
                  <a:srgbClr val="000000"/>
                </a:solidFill>
              </a:rPr>
              <a:t>(</a:t>
            </a:r>
            <a:r>
              <a:rPr lang="en-US" altLang="en-US" sz="1275" i="1" dirty="0">
                <a:solidFill>
                  <a:srgbClr val="000000"/>
                </a:solidFill>
              </a:rPr>
              <a:t>salary</a:t>
            </a:r>
            <a:r>
              <a:rPr lang="en-US" altLang="en-US" sz="1275" dirty="0">
                <a:solidFill>
                  <a:srgbClr val="000000"/>
                </a:solidFill>
              </a:rPr>
              <a:t>)</a:t>
            </a:r>
          </a:p>
          <a:p>
            <a:pPr defTabSz="685800"/>
            <a:r>
              <a:rPr lang="en-US" altLang="en-US" sz="1275" b="1" dirty="0">
                <a:solidFill>
                  <a:srgbClr val="000000"/>
                </a:solidFill>
              </a:rPr>
              <a:t>         from </a:t>
            </a:r>
            <a:r>
              <a:rPr lang="en-US" altLang="en-US" sz="1275" i="1" dirty="0">
                <a:solidFill>
                  <a:srgbClr val="000000"/>
                </a:solidFill>
              </a:rPr>
              <a:t>instructor</a:t>
            </a:r>
          </a:p>
          <a:p>
            <a:pPr defTabSz="685800"/>
            <a:r>
              <a:rPr lang="en-US" altLang="en-US" sz="1275" b="1" dirty="0">
                <a:solidFill>
                  <a:srgbClr val="000000"/>
                </a:solidFill>
              </a:rPr>
              <a:t>         group by </a:t>
            </a:r>
            <a:r>
              <a:rPr lang="en-US" altLang="en-US" sz="1275" i="1" dirty="0">
                <a:solidFill>
                  <a:srgbClr val="000000"/>
                </a:solidFill>
              </a:rPr>
              <a:t>dept_name</a:t>
            </a:r>
            <a:r>
              <a:rPr lang="en-US" altLang="en-US" sz="1275" dirty="0">
                <a:solidFill>
                  <a:srgbClr val="000000"/>
                </a:solidFill>
              </a:rPr>
              <a:t>),</a:t>
            </a:r>
          </a:p>
          <a:p>
            <a:pPr defTabSz="685800"/>
            <a:r>
              <a:rPr lang="en-US" altLang="en-US" sz="1275" i="1" dirty="0" err="1">
                <a:solidFill>
                  <a:srgbClr val="000000"/>
                </a:solidFill>
              </a:rPr>
              <a:t>dept_total_avg</a:t>
            </a:r>
            <a:r>
              <a:rPr lang="en-US" altLang="en-US" sz="1275" dirty="0">
                <a:solidFill>
                  <a:srgbClr val="000000"/>
                </a:solidFill>
              </a:rPr>
              <a:t>(</a:t>
            </a:r>
            <a:r>
              <a:rPr lang="en-US" altLang="en-US" sz="1275" i="1" dirty="0">
                <a:solidFill>
                  <a:srgbClr val="000000"/>
                </a:solidFill>
              </a:rPr>
              <a:t>value</a:t>
            </a:r>
            <a:r>
              <a:rPr lang="en-US" altLang="en-US" sz="1275" dirty="0">
                <a:solidFill>
                  <a:srgbClr val="000000"/>
                </a:solidFill>
              </a:rPr>
              <a:t>) </a:t>
            </a:r>
            <a:r>
              <a:rPr lang="en-US" altLang="en-US" sz="1275" b="1" dirty="0">
                <a:solidFill>
                  <a:srgbClr val="000000"/>
                </a:solidFill>
              </a:rPr>
              <a:t>as</a:t>
            </a:r>
          </a:p>
          <a:p>
            <a:pPr defTabSz="685800"/>
            <a:r>
              <a:rPr lang="en-US" altLang="en-US" sz="1275" dirty="0">
                <a:solidFill>
                  <a:srgbClr val="000000"/>
                </a:solidFill>
              </a:rPr>
              <a:t>       (</a:t>
            </a:r>
            <a:r>
              <a:rPr lang="en-US" altLang="en-US" sz="1275" b="1" dirty="0">
                <a:solidFill>
                  <a:srgbClr val="000000"/>
                </a:solidFill>
              </a:rPr>
              <a:t>select </a:t>
            </a:r>
            <a:r>
              <a:rPr lang="en-US" altLang="en-US" sz="1275" b="1" dirty="0" err="1">
                <a:solidFill>
                  <a:srgbClr val="000000"/>
                </a:solidFill>
              </a:rPr>
              <a:t>avg</a:t>
            </a:r>
            <a:r>
              <a:rPr lang="en-US" altLang="en-US" sz="1275" dirty="0">
                <a:solidFill>
                  <a:srgbClr val="000000"/>
                </a:solidFill>
              </a:rPr>
              <a:t>(</a:t>
            </a:r>
            <a:r>
              <a:rPr lang="en-US" altLang="en-US" sz="1275" i="1" dirty="0">
                <a:solidFill>
                  <a:srgbClr val="000000"/>
                </a:solidFill>
              </a:rPr>
              <a:t>value</a:t>
            </a:r>
            <a:r>
              <a:rPr lang="en-US" altLang="en-US" sz="1275" dirty="0">
                <a:solidFill>
                  <a:srgbClr val="000000"/>
                </a:solidFill>
              </a:rPr>
              <a:t>)</a:t>
            </a:r>
          </a:p>
          <a:p>
            <a:pPr defTabSz="685800"/>
            <a:r>
              <a:rPr lang="en-US" altLang="en-US" sz="1275" b="1" dirty="0">
                <a:solidFill>
                  <a:srgbClr val="000000"/>
                </a:solidFill>
              </a:rPr>
              <a:t>       from </a:t>
            </a:r>
            <a:r>
              <a:rPr lang="en-US" altLang="en-US" sz="1275" i="1" dirty="0" err="1">
                <a:solidFill>
                  <a:srgbClr val="000000"/>
                </a:solidFill>
              </a:rPr>
              <a:t>dept_total</a:t>
            </a:r>
            <a:r>
              <a:rPr lang="en-US" altLang="en-US" sz="1275" dirty="0">
                <a:solidFill>
                  <a:srgbClr val="000000"/>
                </a:solidFill>
              </a:rPr>
              <a:t>)</a:t>
            </a:r>
          </a:p>
          <a:p>
            <a:pPr defTabSz="685800"/>
            <a:r>
              <a:rPr lang="en-US" altLang="en-US" sz="1275" b="1" dirty="0">
                <a:solidFill>
                  <a:srgbClr val="000000"/>
                </a:solidFill>
              </a:rPr>
              <a:t>select </a:t>
            </a:r>
            <a:r>
              <a:rPr lang="en-US" altLang="en-US" sz="1275" i="1" dirty="0">
                <a:solidFill>
                  <a:srgbClr val="000000"/>
                </a:solidFill>
              </a:rPr>
              <a:t>dept_name</a:t>
            </a:r>
          </a:p>
          <a:p>
            <a:pPr defTabSz="685800"/>
            <a:r>
              <a:rPr lang="en-US" altLang="en-US" sz="1275" b="1" dirty="0">
                <a:solidFill>
                  <a:srgbClr val="000000"/>
                </a:solidFill>
              </a:rPr>
              <a:t>from </a:t>
            </a:r>
            <a:r>
              <a:rPr lang="en-US" altLang="en-US" sz="1275" i="1" dirty="0" err="1">
                <a:solidFill>
                  <a:srgbClr val="000000"/>
                </a:solidFill>
              </a:rPr>
              <a:t>dept_total</a:t>
            </a:r>
            <a:r>
              <a:rPr lang="en-US" altLang="en-US" sz="1275" dirty="0">
                <a:solidFill>
                  <a:srgbClr val="000000"/>
                </a:solidFill>
              </a:rPr>
              <a:t>, </a:t>
            </a:r>
            <a:r>
              <a:rPr lang="en-US" altLang="en-US" sz="1275" i="1" dirty="0" err="1">
                <a:solidFill>
                  <a:srgbClr val="000000"/>
                </a:solidFill>
              </a:rPr>
              <a:t>dept_total_avg</a:t>
            </a:r>
            <a:endParaRPr lang="en-US" altLang="en-US" sz="1275" i="1" dirty="0">
              <a:solidFill>
                <a:srgbClr val="000000"/>
              </a:solidFill>
            </a:endParaRPr>
          </a:p>
          <a:p>
            <a:pPr defTabSz="685800"/>
            <a:r>
              <a:rPr lang="en-US" altLang="en-US" sz="1275" b="1" dirty="0">
                <a:solidFill>
                  <a:srgbClr val="000000"/>
                </a:solidFill>
              </a:rPr>
              <a:t>where </a:t>
            </a:r>
            <a:r>
              <a:rPr lang="en-US" altLang="en-US" sz="1275" i="1" dirty="0" err="1">
                <a:solidFill>
                  <a:srgbClr val="000000"/>
                </a:solidFill>
              </a:rPr>
              <a:t>dept_total.value</a:t>
            </a:r>
            <a:r>
              <a:rPr lang="en-US" altLang="en-US" sz="1275" i="1" dirty="0">
                <a:solidFill>
                  <a:srgbClr val="000000"/>
                </a:solidFill>
              </a:rPr>
              <a:t> </a:t>
            </a:r>
            <a:r>
              <a:rPr lang="en-US" altLang="en-US" sz="1275" dirty="0">
                <a:solidFill>
                  <a:srgbClr val="000000"/>
                </a:solidFill>
              </a:rPr>
              <a:t>&gt; </a:t>
            </a:r>
            <a:r>
              <a:rPr lang="en-US" altLang="en-US" sz="1275" i="1" dirty="0" err="1">
                <a:solidFill>
                  <a:srgbClr val="000000"/>
                </a:solidFill>
              </a:rPr>
              <a:t>dept_total_avg.value</a:t>
            </a:r>
            <a:r>
              <a:rPr lang="en-US" altLang="en-US" sz="1275" dirty="0">
                <a:solidFill>
                  <a:srgbClr val="000000"/>
                </a:solidFill>
              </a:rPr>
              <a:t>;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Scalar Subquery</a:t>
            </a:r>
          </a:p>
        </p:txBody>
      </p:sp>
      <p:sp>
        <p:nvSpPr>
          <p:cNvPr id="6041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2" y="820342"/>
            <a:ext cx="5659946" cy="3541347"/>
          </a:xfrm>
        </p:spPr>
        <p:txBody>
          <a:bodyPr/>
          <a:lstStyle/>
          <a:p>
            <a:r>
              <a:rPr lang="en-US" altLang="en-US" dirty="0"/>
              <a:t>Scalar subquery is one which is used where a single value is expected</a:t>
            </a:r>
          </a:p>
          <a:p>
            <a:r>
              <a:rPr lang="en-US" altLang="en-US" dirty="0"/>
              <a:t>List all departments along with the number of instructors in each department</a:t>
            </a:r>
          </a:p>
          <a:p>
            <a:pPr>
              <a:buFont typeface="Monotype Sorts" charset="2"/>
              <a:buNone/>
            </a:pPr>
            <a:r>
              <a:rPr lang="en-US" altLang="en-US" b="1" dirty="0"/>
              <a:t>	select </a:t>
            </a:r>
            <a:r>
              <a:rPr lang="en-US" altLang="en-US" i="1" dirty="0"/>
              <a:t>dept_name</a:t>
            </a:r>
            <a:r>
              <a:rPr lang="en-US" altLang="en-US" dirty="0"/>
              <a:t>, </a:t>
            </a:r>
            <a:br>
              <a:rPr lang="en-US" altLang="en-US" dirty="0"/>
            </a:br>
            <a:r>
              <a:rPr lang="en-US" altLang="en-US" dirty="0"/>
              <a:t>             ( </a:t>
            </a:r>
            <a:r>
              <a:rPr lang="en-US" altLang="en-US" b="1" dirty="0"/>
              <a:t>select count</a:t>
            </a:r>
            <a:r>
              <a:rPr lang="en-US" altLang="en-US" dirty="0"/>
              <a:t>(*) </a:t>
            </a:r>
            <a:br>
              <a:rPr lang="en-US" altLang="en-US" dirty="0"/>
            </a:br>
            <a:r>
              <a:rPr lang="en-US" altLang="en-US" dirty="0"/>
              <a:t>                </a:t>
            </a:r>
            <a:r>
              <a:rPr lang="en-US" altLang="en-US" b="1" dirty="0"/>
              <a:t>from </a:t>
            </a:r>
            <a:r>
              <a:rPr lang="en-US" altLang="en-US" i="1" dirty="0"/>
              <a:t>instructor </a:t>
            </a:r>
            <a:br>
              <a:rPr lang="en-US" altLang="en-US" i="1" dirty="0"/>
            </a:br>
            <a:r>
              <a:rPr lang="en-US" altLang="en-US" i="1" dirty="0"/>
              <a:t>                </a:t>
            </a:r>
            <a:r>
              <a:rPr lang="en-US" altLang="en-US" b="1" dirty="0"/>
              <a:t>where </a:t>
            </a:r>
            <a:r>
              <a:rPr lang="en-US" altLang="en-US" i="1" dirty="0" err="1"/>
              <a:t>department</a:t>
            </a:r>
            <a:r>
              <a:rPr lang="en-US" altLang="en-US" dirty="0" err="1"/>
              <a:t>.</a:t>
            </a:r>
            <a:r>
              <a:rPr lang="en-US" altLang="en-US" i="1" dirty="0" err="1"/>
              <a:t>dept_name</a:t>
            </a:r>
            <a:r>
              <a:rPr lang="en-US" altLang="en-US" i="1" dirty="0"/>
              <a:t> </a:t>
            </a:r>
            <a:r>
              <a:rPr lang="en-US" altLang="en-US" dirty="0"/>
              <a:t>= </a:t>
            </a:r>
            <a:r>
              <a:rPr lang="en-US" altLang="en-US" i="1" dirty="0" err="1"/>
              <a:t>instructor</a:t>
            </a:r>
            <a:r>
              <a:rPr lang="en-US" altLang="en-US" dirty="0" err="1"/>
              <a:t>.</a:t>
            </a:r>
            <a:r>
              <a:rPr lang="en-US" altLang="en-US" i="1" dirty="0" err="1"/>
              <a:t>dept_name</a:t>
            </a:r>
            <a:r>
              <a:rPr lang="en-US" altLang="en-US" dirty="0"/>
              <a:t>)</a:t>
            </a:r>
            <a:br>
              <a:rPr lang="en-US" altLang="en-US" dirty="0"/>
            </a:br>
            <a:r>
              <a:rPr lang="en-US" altLang="en-US" dirty="0"/>
              <a:t>             </a:t>
            </a:r>
            <a:r>
              <a:rPr lang="en-US" altLang="en-US" b="1" dirty="0"/>
              <a:t>as </a:t>
            </a:r>
            <a:r>
              <a:rPr lang="en-US" altLang="en-US" i="1" dirty="0" err="1"/>
              <a:t>num_instructors</a:t>
            </a:r>
            <a:br>
              <a:rPr lang="en-US" altLang="en-US" i="1" dirty="0"/>
            </a:br>
            <a:r>
              <a:rPr lang="en-US" altLang="en-US" b="1" dirty="0"/>
              <a:t>from </a:t>
            </a:r>
            <a:r>
              <a:rPr lang="en-US" altLang="en-US" i="1" dirty="0"/>
              <a:t>department</a:t>
            </a:r>
            <a:r>
              <a:rPr lang="en-US" altLang="en-US" dirty="0"/>
              <a:t>;</a:t>
            </a:r>
          </a:p>
          <a:p>
            <a:r>
              <a:rPr lang="en-US" altLang="en-US" dirty="0"/>
              <a:t>Runtime error if subquery returns more than one result tuple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Picture 11" descr="16x9_BG-08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pic>
        <p:nvPicPr>
          <p:cNvPr id="10243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4" name="TextBox 8"/>
          <p:cNvSpPr txBox="1">
            <a:spLocks noChangeArrowheads="1"/>
          </p:cNvSpPr>
          <p:nvPr/>
        </p:nvSpPr>
        <p:spPr bwMode="auto">
          <a:xfrm>
            <a:off x="0" y="1733550"/>
            <a:ext cx="9144000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ER Modeling</a:t>
            </a:r>
            <a:b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Design Patterns and Advanced Concepts</a:t>
            </a:r>
            <a:endParaRPr kumimoji="0" lang="en-US" altLang="en-US" sz="16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8" name="TextBox 9"/>
          <p:cNvSpPr txBox="1">
            <a:spLocks noChangeArrowheads="1"/>
          </p:cNvSpPr>
          <p:nvPr/>
        </p:nvSpPr>
        <p:spPr bwMode="auto">
          <a:xfrm>
            <a:off x="0" y="4695825"/>
            <a:ext cx="6781800" cy="350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057C3CF-FEF9-2D44-911E-86B89DEEE20D}" type="slidenum">
              <a:rPr kumimoji="0" lang="en-US" altLang="en-US" sz="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457200" rtl="0" eaLnBrk="1" fontAlgn="base" latinLnBrk="0" hangingPunct="1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r>
              <a:rPr kumimoji="0" lang="en-US" alt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</a:t>
            </a:r>
            <a:r>
              <a:rPr kumimoji="0" lang="en-US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|</a:t>
            </a:r>
            <a:r>
              <a:rPr kumimoji="0" lang="en-US" alt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COMS W4111_002_2023_3: Lecture 4: ER, Relational, SQL (III), Applications		© Donald F. Ferguson, 2023</a:t>
            </a:r>
            <a:endParaRPr kumimoji="0" lang="en-US" altLang="en-US" sz="8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6418178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8A7EF2D-729E-1448-8C6C-6BCCE09F35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Approximate Model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C6704B7-9BBE-D84F-AC2B-7F1B242C29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561031"/>
            <a:ext cx="5848350" cy="4021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66794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996F2CD-AE4D-CB48-B08B-E176EB18D1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Number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269365-2B6A-FB4C-A933-6FDA797442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9340" y="133350"/>
            <a:ext cx="3752090" cy="45656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5DDE2A5-B621-EF48-A8DE-0DFAD665BA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0" y="971316"/>
            <a:ext cx="3220551" cy="36981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6F76721-FF13-5F41-BCFC-A722E32DC902}"/>
              </a:ext>
            </a:extLst>
          </p:cNvPr>
          <p:cNvSpPr txBox="1"/>
          <p:nvPr/>
        </p:nvSpPr>
        <p:spPr>
          <a:xfrm>
            <a:off x="0" y="524328"/>
            <a:ext cx="541020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/>
              <a:t>https://</a:t>
            </a:r>
            <a:r>
              <a:rPr lang="en-US" sz="900" dirty="0" err="1"/>
              <a:t>www.cc-seas.columbia.edu</a:t>
            </a:r>
            <a:r>
              <a:rPr lang="en-US" sz="900" dirty="0"/>
              <a:t>/sites/</a:t>
            </a:r>
            <a:r>
              <a:rPr lang="en-US" sz="900" dirty="0" err="1"/>
              <a:t>dsa</a:t>
            </a:r>
            <a:r>
              <a:rPr lang="en-US" sz="900" dirty="0"/>
              <a:t>/files/handbooks/Columbia%20Key%20to%20Course%20Listing.pdf</a:t>
            </a:r>
          </a:p>
        </p:txBody>
      </p:sp>
    </p:spTree>
    <p:extLst>
      <p:ext uri="{BB962C8B-B14F-4D97-AF65-F5344CB8AC3E}">
        <p14:creationId xmlns:p14="http://schemas.microsoft.com/office/powerpoint/2010/main" val="313891706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DE8DC3D-26D1-9E44-BA86-56E46F9BB6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Columbia Open Data Service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55FE72-BC1F-3247-BE40-A5517A904C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560572"/>
            <a:ext cx="6883400" cy="4022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3378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68B94F4-A4CE-954D-85DA-8A10E31F2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Way to Think About Joins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388C6A-17B9-D349-9775-AFAFE02B4F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517685"/>
            <a:ext cx="5908790" cy="4108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34404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6DCD4F1-274F-B11E-AA7D-232AFB755B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/>
              <a:t>The ER model represents “associations/relationships” as</a:t>
            </a:r>
          </a:p>
          <a:p>
            <a:pPr lvl="1"/>
            <a:r>
              <a:rPr lang="en-US" sz="1600" dirty="0"/>
              <a:t>First class “things”</a:t>
            </a:r>
          </a:p>
          <a:p>
            <a:pPr lvl="1"/>
            <a:r>
              <a:rPr lang="en-US" sz="1600" dirty="0"/>
              <a:t>That are different from “entities.”</a:t>
            </a:r>
          </a:p>
          <a:p>
            <a:r>
              <a:rPr lang="en-US" sz="1800" dirty="0"/>
              <a:t>The SQL model does not have “relationships” or</a:t>
            </a:r>
            <a:br>
              <a:rPr lang="en-US" sz="1800" dirty="0"/>
            </a:br>
            <a:r>
              <a:rPr lang="en-US" sz="1800" dirty="0"/>
              <a:t>associations as first class types. You have</a:t>
            </a:r>
          </a:p>
          <a:p>
            <a:pPr lvl="1"/>
            <a:r>
              <a:rPr lang="en-US" sz="1600" dirty="0"/>
              <a:t>Tables</a:t>
            </a:r>
          </a:p>
          <a:p>
            <a:pPr lvl="1"/>
            <a:r>
              <a:rPr lang="en-US" sz="1600" dirty="0"/>
              <a:t>Columns</a:t>
            </a:r>
          </a:p>
          <a:p>
            <a:pPr lvl="1"/>
            <a:r>
              <a:rPr lang="en-US" sz="1600" dirty="0"/>
              <a:t>Keys</a:t>
            </a:r>
          </a:p>
          <a:p>
            <a:pPr lvl="1"/>
            <a:r>
              <a:rPr lang="en-US" sz="1600" dirty="0"/>
              <a:t>Constraints</a:t>
            </a:r>
          </a:p>
          <a:p>
            <a:pPr lvl="1"/>
            <a:r>
              <a:rPr lang="en-US" sz="1600" dirty="0"/>
              <a:t>… …</a:t>
            </a:r>
          </a:p>
          <a:p>
            <a:r>
              <a:rPr lang="en-US" sz="1800" dirty="0"/>
              <a:t>You can implement some “relationships” using</a:t>
            </a:r>
            <a:br>
              <a:rPr lang="en-US" sz="1800" dirty="0"/>
            </a:br>
            <a:r>
              <a:rPr lang="en-US" sz="1800" dirty="0"/>
              <a:t>foreign keys. Others require something more</a:t>
            </a:r>
            <a:br>
              <a:rPr lang="en-US" sz="1800" dirty="0"/>
            </a:br>
            <a:r>
              <a:rPr lang="en-US" sz="1800" dirty="0"/>
              <a:t>complex – an </a:t>
            </a:r>
            <a:r>
              <a:rPr lang="en-US" sz="1800" i="1" dirty="0"/>
              <a:t>associative entity.</a:t>
            </a:r>
            <a:endParaRPr lang="en-US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AEAE897-0AD2-4338-3FDF-8AB55EBB48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Associative Entity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39D9D2-694A-B397-441B-A8716A849C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0270" y="1047750"/>
            <a:ext cx="3484179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34161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0CCC50E-11CB-6861-D6E3-C216AA7754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600" dirty="0"/>
              <a:t>“An associative entity is a term used in relational and entity–relationship theory. A relational database requires the implementation of a base relation (or base table) to resolve many-to-many relationships. A base relation representing this kind of entity is called, informally, an associative table.” (</a:t>
            </a:r>
            <a:r>
              <a:rPr lang="en-US" sz="1600" dirty="0">
                <a:hlinkClick r:id="rId2"/>
              </a:rPr>
              <a:t>https://en.wikipedia.org/wiki/Associative_entity</a:t>
            </a:r>
            <a:r>
              <a:rPr lang="en-US" sz="1600" dirty="0"/>
              <a:t>)</a:t>
            </a:r>
          </a:p>
          <a:p>
            <a:r>
              <a:rPr lang="en-US" sz="1600" dirty="0"/>
              <a:t>Consider </a:t>
            </a:r>
            <a:r>
              <a:rPr lang="en-US" sz="1600" i="1" dirty="0"/>
              <a:t>Students – Sections:</a:t>
            </a:r>
          </a:p>
          <a:p>
            <a:pPr lvl="1"/>
            <a:r>
              <a:rPr lang="en-US" sz="1400" dirty="0"/>
              <a:t>This is many-to-many. There is not way to implement in SQL. You see this in the </a:t>
            </a:r>
            <a:r>
              <a:rPr lang="en-US" sz="1400" i="1" dirty="0"/>
              <a:t>Advises</a:t>
            </a:r>
            <a:r>
              <a:rPr lang="en-US" sz="1400" dirty="0"/>
              <a:t> table in the sample database.</a:t>
            </a:r>
          </a:p>
          <a:p>
            <a:pPr lvl="1"/>
            <a:r>
              <a:rPr lang="en-US" sz="1400" dirty="0"/>
              <a:t>The “relationship/association” has properties that are not attributes of the connected entities.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A9EF971-2BF5-3F4F-D16F-EF82E9293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Associative Entity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02060F-2928-529A-5019-1500227B7D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40230"/>
            <a:ext cx="4036115" cy="1676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5500D47-8C67-B6FF-99C3-CE3B987C5F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8003" y="2753342"/>
            <a:ext cx="3962400" cy="1518233"/>
          </a:xfrm>
          <a:prstGeom prst="rect">
            <a:avLst/>
          </a:prstGeom>
        </p:spPr>
      </p:pic>
      <p:sp>
        <p:nvSpPr>
          <p:cNvPr id="6" name="Right Arrow 5">
            <a:extLst>
              <a:ext uri="{FF2B5EF4-FFF2-40B4-BE49-F238E27FC236}">
                <a16:creationId xmlns:a16="http://schemas.microsoft.com/office/drawing/2014/main" id="{0FD0876D-B232-03A0-BF63-47777B13DECC}"/>
              </a:ext>
            </a:extLst>
          </p:cNvPr>
          <p:cNvSpPr/>
          <p:nvPr/>
        </p:nvSpPr>
        <p:spPr>
          <a:xfrm>
            <a:off x="4003458" y="2635562"/>
            <a:ext cx="1295400" cy="533400"/>
          </a:xfrm>
          <a:prstGeom prst="rightArrow">
            <a:avLst/>
          </a:prstGeom>
          <a:solidFill>
            <a:srgbClr val="0070C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SQL Realization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194C058-E018-3896-1C69-96AC828B7A90}"/>
              </a:ext>
            </a:extLst>
          </p:cNvPr>
          <p:cNvSpPr txBox="1"/>
          <p:nvPr/>
        </p:nvSpPr>
        <p:spPr>
          <a:xfrm>
            <a:off x="1981200" y="4271575"/>
            <a:ext cx="2970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Switch to notebook diagram.</a:t>
            </a:r>
          </a:p>
        </p:txBody>
      </p:sp>
    </p:spTree>
    <p:extLst>
      <p:ext uri="{BB962C8B-B14F-4D97-AF65-F5344CB8AC3E}">
        <p14:creationId xmlns:p14="http://schemas.microsoft.com/office/powerpoint/2010/main" val="68154059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Picture 11" descr="16x9_BG-08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pic>
        <p:nvPicPr>
          <p:cNvPr id="10243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4" name="TextBox 8"/>
          <p:cNvSpPr txBox="1">
            <a:spLocks noChangeArrowheads="1"/>
          </p:cNvSpPr>
          <p:nvPr/>
        </p:nvSpPr>
        <p:spPr bwMode="auto">
          <a:xfrm>
            <a:off x="0" y="1733550"/>
            <a:ext cx="914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More Relational Algebra</a:t>
            </a:r>
            <a:endParaRPr kumimoji="0" lang="en-US" altLang="en-US" sz="16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8" name="TextBox 9"/>
          <p:cNvSpPr txBox="1">
            <a:spLocks noChangeArrowheads="1"/>
          </p:cNvSpPr>
          <p:nvPr/>
        </p:nvSpPr>
        <p:spPr bwMode="auto">
          <a:xfrm>
            <a:off x="0" y="4695825"/>
            <a:ext cx="6781800" cy="350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057C3CF-FEF9-2D44-911E-86B89DEEE20D}" type="slidenum">
              <a:rPr kumimoji="0" lang="en-US" altLang="en-US" sz="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457200" rtl="0" eaLnBrk="1" fontAlgn="base" latinLnBrk="0" hangingPunct="1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r>
              <a:rPr kumimoji="0" lang="en-US" alt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</a:t>
            </a:r>
            <a:r>
              <a:rPr kumimoji="0" lang="en-US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|</a:t>
            </a:r>
            <a:r>
              <a:rPr kumimoji="0" lang="en-US" alt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COMS W4111_002_2023_3: Lecture 4: ER, Relational, SQL (III), Applications		© Donald F. Ferguson, 2023</a:t>
            </a:r>
            <a:endParaRPr kumimoji="0" lang="en-US" altLang="en-US" sz="8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6225113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6C2C7B1-4C6A-884D-995D-ED7BD77128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sz="1800" dirty="0">
                <a:solidFill>
                  <a:srgbClr val="FF0000"/>
                </a:solidFill>
              </a:rPr>
              <a:t>τ</a:t>
            </a:r>
            <a:r>
              <a:rPr lang="en-US" sz="1800" dirty="0">
                <a:solidFill>
                  <a:srgbClr val="FF0000"/>
                </a:solidFill>
              </a:rPr>
              <a:t> 	order by</a:t>
            </a:r>
            <a:endParaRPr lang="el-GR" sz="1800" dirty="0">
              <a:solidFill>
                <a:srgbClr val="FF0000"/>
              </a:solidFill>
            </a:endParaRPr>
          </a:p>
          <a:p>
            <a:r>
              <a:rPr lang="el-GR" sz="1800" dirty="0">
                <a:solidFill>
                  <a:srgbClr val="FF0000"/>
                </a:solidFill>
              </a:rPr>
              <a:t>γ</a:t>
            </a:r>
            <a:r>
              <a:rPr lang="en-US" sz="1800" dirty="0">
                <a:solidFill>
                  <a:srgbClr val="FF0000"/>
                </a:solidFill>
              </a:rPr>
              <a:t> 	group by </a:t>
            </a:r>
            <a:endParaRPr lang="el-GR" sz="1800" dirty="0">
              <a:solidFill>
                <a:srgbClr val="FF0000"/>
              </a:solidFill>
            </a:endParaRPr>
          </a:p>
          <a:p>
            <a:r>
              <a:rPr lang="el-GR" sz="1800" dirty="0"/>
              <a:t>¬</a:t>
            </a:r>
            <a:r>
              <a:rPr lang="en-US" sz="1800" dirty="0"/>
              <a:t> 	negation </a:t>
            </a:r>
            <a:endParaRPr lang="el-GR" sz="1800" dirty="0"/>
          </a:p>
          <a:p>
            <a:r>
              <a:rPr lang="el-GR" sz="1800" dirty="0"/>
              <a:t>÷</a:t>
            </a:r>
            <a:r>
              <a:rPr lang="en-US" sz="1800" dirty="0"/>
              <a:t>	set division</a:t>
            </a:r>
            <a:endParaRPr lang="el-GR" sz="1800" dirty="0"/>
          </a:p>
          <a:p>
            <a:r>
              <a:rPr lang="el-GR" sz="1800" dirty="0">
                <a:solidFill>
                  <a:srgbClr val="FF0000"/>
                </a:solidFill>
              </a:rPr>
              <a:t>⨝</a:t>
            </a:r>
            <a:r>
              <a:rPr lang="en-US" sz="1800" dirty="0">
                <a:solidFill>
                  <a:srgbClr val="FF0000"/>
                </a:solidFill>
              </a:rPr>
              <a:t>	natural join, theta-join</a:t>
            </a:r>
            <a:endParaRPr lang="el-GR" sz="1800" dirty="0">
              <a:solidFill>
                <a:srgbClr val="FF0000"/>
              </a:solidFill>
            </a:endParaRPr>
          </a:p>
          <a:p>
            <a:r>
              <a:rPr lang="el-GR" sz="1800" dirty="0">
                <a:solidFill>
                  <a:srgbClr val="FF0000"/>
                </a:solidFill>
              </a:rPr>
              <a:t>⟕</a:t>
            </a:r>
            <a:r>
              <a:rPr lang="en-US" sz="1800" dirty="0"/>
              <a:t>	</a:t>
            </a:r>
            <a:r>
              <a:rPr lang="en-US" sz="1800" dirty="0">
                <a:solidFill>
                  <a:srgbClr val="FF0000"/>
                </a:solidFill>
              </a:rPr>
              <a:t>left outer join</a:t>
            </a:r>
            <a:endParaRPr lang="el-GR" sz="1800" dirty="0">
              <a:solidFill>
                <a:srgbClr val="FF0000"/>
              </a:solidFill>
            </a:endParaRPr>
          </a:p>
          <a:p>
            <a:r>
              <a:rPr lang="el-GR" sz="1800" dirty="0">
                <a:solidFill>
                  <a:srgbClr val="FF0000"/>
                </a:solidFill>
              </a:rPr>
              <a:t>⟖</a:t>
            </a:r>
            <a:r>
              <a:rPr lang="en-US" sz="1800" dirty="0">
                <a:solidFill>
                  <a:srgbClr val="FF0000"/>
                </a:solidFill>
              </a:rPr>
              <a:t>	right outer join</a:t>
            </a:r>
            <a:endParaRPr lang="el-GR" sz="1800" dirty="0">
              <a:solidFill>
                <a:srgbClr val="FF0000"/>
              </a:solidFill>
            </a:endParaRPr>
          </a:p>
          <a:p>
            <a:r>
              <a:rPr lang="el-GR" sz="1800" dirty="0">
                <a:solidFill>
                  <a:srgbClr val="FF0000"/>
                </a:solidFill>
              </a:rPr>
              <a:t>⟗</a:t>
            </a:r>
            <a:r>
              <a:rPr lang="en-US" sz="1800" dirty="0">
                <a:solidFill>
                  <a:srgbClr val="FF0000"/>
                </a:solidFill>
              </a:rPr>
              <a:t>	full outer join</a:t>
            </a:r>
            <a:endParaRPr lang="el-GR" sz="1800" dirty="0">
              <a:solidFill>
                <a:srgbClr val="FF0000"/>
              </a:solidFill>
            </a:endParaRPr>
          </a:p>
          <a:p>
            <a:r>
              <a:rPr lang="el-GR" sz="1800" dirty="0"/>
              <a:t>⋉</a:t>
            </a:r>
            <a:r>
              <a:rPr lang="en-US" sz="1800" dirty="0"/>
              <a:t>	left semi join</a:t>
            </a:r>
            <a:endParaRPr lang="el-GR" sz="1800" dirty="0"/>
          </a:p>
          <a:p>
            <a:r>
              <a:rPr lang="el-GR" sz="1800" dirty="0"/>
              <a:t>⋊</a:t>
            </a:r>
            <a:r>
              <a:rPr lang="en-US" sz="1800" dirty="0"/>
              <a:t>	right semi join</a:t>
            </a:r>
            <a:endParaRPr lang="el-GR" sz="1800" dirty="0"/>
          </a:p>
          <a:p>
            <a:r>
              <a:rPr lang="el-GR" sz="1800" dirty="0"/>
              <a:t>▷</a:t>
            </a:r>
            <a:r>
              <a:rPr lang="en-US" sz="1800" dirty="0"/>
              <a:t>	anti-join</a:t>
            </a:r>
            <a:endParaRPr lang="el-GR" sz="1800" dirty="0"/>
          </a:p>
          <a:p>
            <a:endParaRPr lang="en-US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E9B9D67-F5A4-1F4B-817E-539F008A3D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all those other Symbols?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93FAA9-79C6-994D-A32F-AE83CD374016}"/>
              </a:ext>
            </a:extLst>
          </p:cNvPr>
          <p:cNvSpPr txBox="1"/>
          <p:nvPr/>
        </p:nvSpPr>
        <p:spPr>
          <a:xfrm>
            <a:off x="3276600" y="514350"/>
            <a:ext cx="5867400" cy="42216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Some of the operators are useful and “common,” but not always considered</a:t>
            </a:r>
            <a:b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lang="en-US" sz="1200" dirty="0">
                <a:solidFill>
                  <a:srgbClr val="FF0000"/>
                </a:solidFill>
              </a:rPr>
              <a:t>part of the core algebra.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Some of these are pretty obscure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Division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Anti-Join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Left semi-join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Right semi-join</a:t>
            </a: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Most SQL engines do not support them.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You can implement them using combinations of JOIN, SELECT, WHERE, ... ...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But, I cannot every remember using them in applications I have developed.</a:t>
            </a: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Outer JOIN is very useful, but less common. We will cover.</a:t>
            </a: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There are also some “patterns” or “terms”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Equijoin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Non-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equi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join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Natural join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Theta join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... ...</a:t>
            </a: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I may ask you to define these terms on some exams or the obscure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operatorsbecause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they may be common internships/job interview questions.</a:t>
            </a: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0460723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C33145C-FA18-6596-5712-D58C8438E5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An anti-join is when you would like to keep all of the records in the original table except those records that match the other table.”</a:t>
            </a:r>
          </a:p>
          <a:p>
            <a:pPr marL="0" indent="0">
              <a:buNone/>
            </a:pP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 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6B9D8A3-F2AF-DB5E-F36C-9D7386C5D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Anti – Join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072CE5-5D50-08AD-C8BD-C675F6C5BCFC}"/>
              </a:ext>
            </a:extLst>
          </p:cNvPr>
          <p:cNvSpPr txBox="1"/>
          <p:nvPr/>
        </p:nvSpPr>
        <p:spPr>
          <a:xfrm>
            <a:off x="4578096" y="1510211"/>
            <a:ext cx="4114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σ</a:t>
            </a:r>
            <a:r>
              <a:rPr lang="en-US" dirty="0"/>
              <a:t> </a:t>
            </a:r>
            <a:r>
              <a:rPr lang="en-US" dirty="0" err="1"/>
              <a:t>i_id</a:t>
            </a:r>
            <a:r>
              <a:rPr lang="en-US" dirty="0"/>
              <a:t>=null (instructor ⟕ ID=</a:t>
            </a:r>
            <a:r>
              <a:rPr lang="en-US" dirty="0" err="1"/>
              <a:t>i_id</a:t>
            </a:r>
            <a:r>
              <a:rPr lang="en-US" dirty="0"/>
              <a:t> advisor)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4B68B74-7B0D-DD76-AD07-1DB17E57DD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2020513"/>
            <a:ext cx="4569281" cy="17526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C142082-7AC9-DEC5-D314-486ECB04983D}"/>
              </a:ext>
            </a:extLst>
          </p:cNvPr>
          <p:cNvSpPr txBox="1"/>
          <p:nvPr/>
        </p:nvSpPr>
        <p:spPr>
          <a:xfrm>
            <a:off x="172570" y="1510211"/>
            <a:ext cx="33832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instructor ▷ ID=</a:t>
            </a:r>
            <a:r>
              <a:rPr lang="en-US" dirty="0" err="1"/>
              <a:t>i_id</a:t>
            </a:r>
            <a:r>
              <a:rPr lang="en-US" dirty="0"/>
              <a:t> advisor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8C06CE1-AB47-FB87-19F4-0B8EEFBF17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570" y="2020513"/>
            <a:ext cx="3494587" cy="1935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42618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FB4EA8A-A940-C1D1-5581-F3F99124E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 By, Order By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AAA177-7003-D169-3FA8-9A3451B45AE7}"/>
              </a:ext>
            </a:extLst>
          </p:cNvPr>
          <p:cNvSpPr txBox="1"/>
          <p:nvPr/>
        </p:nvSpPr>
        <p:spPr>
          <a:xfrm>
            <a:off x="127444" y="2533723"/>
            <a:ext cx="64221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τ</a:t>
            </a:r>
            <a:r>
              <a:rPr lang="en-US" dirty="0"/>
              <a:t> </a:t>
            </a:r>
            <a:r>
              <a:rPr lang="en-US" dirty="0" err="1"/>
              <a:t>total_seats</a:t>
            </a:r>
            <a:r>
              <a:rPr lang="en-US" dirty="0"/>
              <a:t> (</a:t>
            </a:r>
            <a:r>
              <a:rPr lang="en-US" dirty="0" err="1"/>
              <a:t>γ</a:t>
            </a:r>
            <a:r>
              <a:rPr lang="en-US" dirty="0"/>
              <a:t> building; sum(capacity)→</a:t>
            </a:r>
            <a:r>
              <a:rPr lang="en-US" dirty="0" err="1"/>
              <a:t>total_seats</a:t>
            </a:r>
            <a:r>
              <a:rPr lang="en-US" dirty="0"/>
              <a:t> (classroom))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2F82CCA-8264-F3BE-ED79-5CC2871821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2911437"/>
            <a:ext cx="3171825" cy="156452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C932D12-5F1E-675A-F39D-61C018BA0999}"/>
              </a:ext>
            </a:extLst>
          </p:cNvPr>
          <p:cNvSpPr txBox="1"/>
          <p:nvPr/>
        </p:nvSpPr>
        <p:spPr>
          <a:xfrm>
            <a:off x="2780716" y="461845"/>
            <a:ext cx="116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classroom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5ADD723-61DA-467E-4997-FBE9736087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2775" y="831177"/>
            <a:ext cx="3092450" cy="164966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E806669-D05E-03B3-C232-1B7CFCAE9024}"/>
              </a:ext>
            </a:extLst>
          </p:cNvPr>
          <p:cNvSpPr txBox="1"/>
          <p:nvPr/>
        </p:nvSpPr>
        <p:spPr>
          <a:xfrm>
            <a:off x="5510040" y="666750"/>
            <a:ext cx="350236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These are very simple examples.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can apply them to relations</a:t>
            </a:r>
            <a:br>
              <a:rPr lang="en-US" dirty="0"/>
            </a:br>
            <a:r>
              <a:rPr lang="en-US" dirty="0"/>
              <a:t>created by operations on other</a:t>
            </a:r>
            <a:br>
              <a:rPr lang="en-US" dirty="0"/>
            </a:br>
            <a:r>
              <a:rPr lang="en-US" dirty="0"/>
              <a:t>tables.</a:t>
            </a:r>
          </a:p>
        </p:txBody>
      </p:sp>
    </p:spTree>
    <p:extLst>
      <p:ext uri="{BB962C8B-B14F-4D97-AF65-F5344CB8AC3E}">
        <p14:creationId xmlns:p14="http://schemas.microsoft.com/office/powerpoint/2010/main" val="278825488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Picture 11" descr="16x9_BG-08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pic>
        <p:nvPicPr>
          <p:cNvPr id="10243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4" name="TextBox 8"/>
          <p:cNvSpPr txBox="1">
            <a:spLocks noChangeArrowheads="1"/>
          </p:cNvSpPr>
          <p:nvPr/>
        </p:nvSpPr>
        <p:spPr bwMode="auto">
          <a:xfrm>
            <a:off x="0" y="1733550"/>
            <a:ext cx="914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REST</a:t>
            </a:r>
            <a:endParaRPr kumimoji="0" lang="en-US" altLang="en-US" sz="16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8" name="TextBox 9"/>
          <p:cNvSpPr txBox="1">
            <a:spLocks noChangeArrowheads="1"/>
          </p:cNvSpPr>
          <p:nvPr/>
        </p:nvSpPr>
        <p:spPr bwMode="auto">
          <a:xfrm>
            <a:off x="0" y="4695825"/>
            <a:ext cx="6781800" cy="350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057C3CF-FEF9-2D44-911E-86B89DEEE20D}" type="slidenum">
              <a:rPr kumimoji="0" lang="en-US" altLang="en-US" sz="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457200" rtl="0" eaLnBrk="1" fontAlgn="base" latinLnBrk="0" hangingPunct="1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r>
              <a:rPr kumimoji="0" lang="en-US" alt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</a:t>
            </a:r>
            <a:r>
              <a:rPr kumimoji="0" lang="en-US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|</a:t>
            </a:r>
            <a:r>
              <a:rPr kumimoji="0" lang="en-US" alt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COMS W4111_002_2023_3: Lecture 4: ER, Relational, SQL (III), Applications		© Donald F. Ferguson, 2023</a:t>
            </a:r>
            <a:endParaRPr kumimoji="0" lang="en-US" altLang="en-US" sz="8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491660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43BBDAC-FBFF-0949-8AB0-5BB48994E8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800" dirty="0"/>
              <a:t>Almost any data model has the same core concepts:</a:t>
            </a:r>
          </a:p>
          <a:p>
            <a:r>
              <a:rPr lang="en-US" sz="1800" dirty="0"/>
              <a:t>Types and instances:</a:t>
            </a:r>
          </a:p>
          <a:p>
            <a:pPr lvl="1"/>
            <a:r>
              <a:rPr lang="en-US" sz="1600" dirty="0"/>
              <a:t>Entity Type: A definition of a type of thing with properties and relationships.</a:t>
            </a:r>
          </a:p>
          <a:p>
            <a:pPr lvl="1"/>
            <a:r>
              <a:rPr lang="en-US" sz="1600" dirty="0"/>
              <a:t>Entity Instance: A specific instantiation of the Entity Type</a:t>
            </a:r>
          </a:p>
          <a:p>
            <a:pPr lvl="1"/>
            <a:r>
              <a:rPr lang="en-US" sz="1600" dirty="0"/>
              <a:t>Entity Set Instance: An Entity Type that:</a:t>
            </a:r>
          </a:p>
          <a:p>
            <a:pPr lvl="2"/>
            <a:r>
              <a:rPr lang="en-US" sz="1400" dirty="0"/>
              <a:t>Has properties and relationships like any entity, but ...</a:t>
            </a:r>
          </a:p>
          <a:p>
            <a:pPr lvl="2"/>
            <a:r>
              <a:rPr lang="en-US" sz="1400" dirty="0"/>
              <a:t>Has at least one </a:t>
            </a:r>
            <a:r>
              <a:rPr lang="en-US" sz="1400" i="1" dirty="0"/>
              <a:t>special relationship –</a:t>
            </a:r>
            <a:r>
              <a:rPr lang="en-US" sz="1400" dirty="0"/>
              <a:t> </a:t>
            </a:r>
            <a:r>
              <a:rPr lang="en-US" sz="1400" b="1" i="1" dirty="0"/>
              <a:t>contains.</a:t>
            </a:r>
          </a:p>
          <a:p>
            <a:r>
              <a:rPr lang="en-US" sz="1800" dirty="0"/>
              <a:t>Operations, minimally CRUD, that manipulate entity types and instances:</a:t>
            </a:r>
          </a:p>
          <a:p>
            <a:pPr lvl="1"/>
            <a:r>
              <a:rPr lang="en-US" sz="1600" dirty="0"/>
              <a:t>Create</a:t>
            </a:r>
          </a:p>
          <a:p>
            <a:pPr lvl="1"/>
            <a:r>
              <a:rPr lang="en-US" sz="1600" dirty="0"/>
              <a:t>Retrieve</a:t>
            </a:r>
          </a:p>
          <a:p>
            <a:pPr lvl="1"/>
            <a:r>
              <a:rPr lang="en-US" sz="1600" dirty="0"/>
              <a:t>Update</a:t>
            </a:r>
          </a:p>
          <a:p>
            <a:pPr lvl="1"/>
            <a:r>
              <a:rPr lang="en-US" sz="1600" dirty="0"/>
              <a:t>Delete</a:t>
            </a:r>
          </a:p>
          <a:p>
            <a:pPr lvl="1"/>
            <a:r>
              <a:rPr lang="en-US" sz="1600" dirty="0"/>
              <a:t>Reference/Identify/... ...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FD98A04-2FAC-374E-B190-A2830FB42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Modeling Concepts and REST</a:t>
            </a:r>
          </a:p>
        </p:txBody>
      </p:sp>
    </p:spTree>
    <p:extLst>
      <p:ext uri="{BB962C8B-B14F-4D97-AF65-F5344CB8AC3E}">
        <p14:creationId xmlns:p14="http://schemas.microsoft.com/office/powerpoint/2010/main" val="200023816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C039087-3B61-85DD-E257-64B6264A3A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REST </a:t>
            </a:r>
            <a:r>
              <a:rPr lang="en-US" sz="2000" dirty="0"/>
              <a:t>(https://</a:t>
            </a:r>
            <a:r>
              <a:rPr lang="en-US" sz="2000" dirty="0" err="1"/>
              <a:t>www.tutorialspoint.com</a:t>
            </a:r>
            <a:r>
              <a:rPr lang="en-US" sz="2000" dirty="0"/>
              <a:t>/restful/</a:t>
            </a:r>
            <a:r>
              <a:rPr lang="en-US" sz="2000" dirty="0" err="1"/>
              <a:t>restful_introduction.htm</a:t>
            </a:r>
            <a:r>
              <a:rPr lang="en-US" sz="2000" dirty="0"/>
              <a:t>)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21AAEF-7FFF-60B7-3205-BB079D6E6A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725594"/>
            <a:ext cx="7772400" cy="3692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79862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C039087-3B61-85DD-E257-64B6264A3A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REST </a:t>
            </a:r>
            <a:r>
              <a:rPr lang="en-US" sz="2000" dirty="0"/>
              <a:t>(https://</a:t>
            </a:r>
            <a:r>
              <a:rPr lang="en-US" sz="2000" dirty="0" err="1"/>
              <a:t>www.tutorialspoint.com</a:t>
            </a:r>
            <a:r>
              <a:rPr lang="en-US" sz="2000" dirty="0"/>
              <a:t>/restful/</a:t>
            </a:r>
            <a:r>
              <a:rPr lang="en-US" sz="2000" dirty="0" err="1"/>
              <a:t>restful_introduction.htm</a:t>
            </a:r>
            <a:r>
              <a:rPr lang="en-US" sz="2000" dirty="0"/>
              <a:t>)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A23EFF9-8BEC-242F-59A5-9A22785EDC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742950"/>
            <a:ext cx="6858000" cy="3814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3415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Joined Relations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96134"/>
            <a:ext cx="5689153" cy="3411140"/>
          </a:xfrm>
        </p:spPr>
        <p:txBody>
          <a:bodyPr/>
          <a:lstStyle/>
          <a:p>
            <a:r>
              <a:rPr lang="en-US" altLang="en-US" b="1" dirty="0">
                <a:solidFill>
                  <a:srgbClr val="002060"/>
                </a:solidFill>
                <a:ea typeface="ＭＳ Ｐゴシック" pitchFamily="34" charset="-128"/>
              </a:rPr>
              <a:t>Join operations</a:t>
            </a:r>
            <a:r>
              <a:rPr lang="en-US" altLang="en-US" dirty="0">
                <a:solidFill>
                  <a:srgbClr val="002060"/>
                </a:solidFill>
                <a:ea typeface="ＭＳ Ｐゴシック" pitchFamily="34" charset="-128"/>
              </a:rPr>
              <a:t> </a:t>
            </a:r>
            <a:r>
              <a:rPr lang="en-US" altLang="en-US" dirty="0">
                <a:ea typeface="ＭＳ Ｐゴシック" pitchFamily="34" charset="-128"/>
              </a:rPr>
              <a:t>take two relations and return as a result another relation.</a:t>
            </a:r>
          </a:p>
          <a:p>
            <a:r>
              <a:rPr lang="en-US" altLang="en-US" dirty="0">
                <a:ea typeface="ＭＳ Ｐゴシック" pitchFamily="34" charset="-128"/>
              </a:rPr>
              <a:t>A join operation is a Cartesian product which requires that tuples in the two relations match (under some condition).  It also specifies the attributes that are present in the result of the join </a:t>
            </a:r>
          </a:p>
          <a:p>
            <a:r>
              <a:rPr lang="en-US" altLang="en-US" dirty="0">
                <a:ea typeface="ＭＳ Ｐゴシック" pitchFamily="34" charset="-128"/>
              </a:rPr>
              <a:t>The join operations are typically used as subquery expressions in the </a:t>
            </a:r>
            <a:r>
              <a:rPr lang="en-US" altLang="en-US" b="1" dirty="0">
                <a:ea typeface="ＭＳ Ｐゴシック" pitchFamily="34" charset="-128"/>
              </a:rPr>
              <a:t>from </a:t>
            </a:r>
            <a:r>
              <a:rPr lang="en-US" altLang="en-US" dirty="0">
                <a:ea typeface="ＭＳ Ｐゴシック" pitchFamily="34" charset="-128"/>
              </a:rPr>
              <a:t>clause</a:t>
            </a:r>
          </a:p>
          <a:p>
            <a:r>
              <a:rPr lang="en-US" altLang="en-US" dirty="0">
                <a:ea typeface="ＭＳ Ｐゴシック" pitchFamily="34" charset="-128"/>
              </a:rPr>
              <a:t>Three types of joins:</a:t>
            </a:r>
          </a:p>
          <a:p>
            <a:pPr lvl="1"/>
            <a:r>
              <a:rPr lang="en-US" altLang="en-US" dirty="0">
                <a:ea typeface="ＭＳ Ｐゴシック" pitchFamily="34" charset="-128"/>
              </a:rPr>
              <a:t>Natural join</a:t>
            </a:r>
          </a:p>
          <a:p>
            <a:pPr lvl="1"/>
            <a:r>
              <a:rPr lang="en-US" altLang="en-US" dirty="0">
                <a:ea typeface="ＭＳ Ｐゴシック" pitchFamily="34" charset="-128"/>
              </a:rPr>
              <a:t>Inner join</a:t>
            </a:r>
          </a:p>
          <a:p>
            <a:pPr lvl="1"/>
            <a:r>
              <a:rPr lang="en-US" altLang="en-US" dirty="0">
                <a:ea typeface="ＭＳ Ｐゴシック" pitchFamily="34" charset="-128"/>
              </a:rPr>
              <a:t>Outer join</a:t>
            </a:r>
          </a:p>
          <a:p>
            <a:pPr lvl="1">
              <a:buFont typeface="Monotype Sorts" charset="2"/>
              <a:buNone/>
            </a:pPr>
            <a:endParaRPr lang="en-US" altLang="en-US" sz="1500" dirty="0">
              <a:ea typeface="ＭＳ Ｐゴシック" pitchFamily="34" charset="-128"/>
            </a:endParaRPr>
          </a:p>
          <a:p>
            <a:endParaRPr lang="en-US" altLang="en-US" dirty="0">
              <a:ea typeface="ＭＳ Ｐゴシック" pitchFamily="34" charset="-128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7E2114-750B-2C49-958F-042F338207CE}"/>
              </a:ext>
            </a:extLst>
          </p:cNvPr>
          <p:cNvSpPr txBox="1"/>
          <p:nvPr/>
        </p:nvSpPr>
        <p:spPr>
          <a:xfrm>
            <a:off x="609600" y="3943350"/>
            <a:ext cx="746024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Notes: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You will also hear terms like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equi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-join, non-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equi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-join, theta join, semi-join, ... ...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I ask for definitions on exams, but you can just look them up.</a:t>
            </a:r>
          </a:p>
        </p:txBody>
      </p:sp>
    </p:spTree>
    <p:extLst>
      <p:ext uri="{BB962C8B-B14F-4D97-AF65-F5344CB8AC3E}">
        <p14:creationId xmlns:p14="http://schemas.microsoft.com/office/powerpoint/2010/main" val="378627502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E6684FE-E2C4-BD4A-9ECC-57DF975CB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REST and Resources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C97049-A8BD-4943-88DD-9B84458004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595" y="478609"/>
            <a:ext cx="7970809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46382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E6684FE-E2C4-BD4A-9ECC-57DF975CB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URLs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5152171-0140-4948-9F24-6DD2F17D51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535781"/>
            <a:ext cx="7239000" cy="4071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11846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0EBD626-276D-4A40-97BB-4CAD7DD5F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Simplistic, Conceptual Mapping (Examples)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81CD1BB-2B96-7340-8E52-7798838E9BF5}"/>
              </a:ext>
            </a:extLst>
          </p:cNvPr>
          <p:cNvGraphicFramePr>
            <a:graphicFrameLocks noGrp="1"/>
          </p:cNvGraphicFramePr>
          <p:nvPr/>
        </p:nvGraphicFramePr>
        <p:xfrm>
          <a:off x="76200" y="539750"/>
          <a:ext cx="8915400" cy="3881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5400">
                  <a:extLst>
                    <a:ext uri="{9D8B030D-6E8A-4147-A177-3AD203B41FA5}">
                      <a16:colId xmlns:a16="http://schemas.microsoft.com/office/drawing/2014/main" val="1105482728"/>
                    </a:ext>
                  </a:extLst>
                </a:gridCol>
                <a:gridCol w="3162300">
                  <a:extLst>
                    <a:ext uri="{9D8B030D-6E8A-4147-A177-3AD203B41FA5}">
                      <a16:colId xmlns:a16="http://schemas.microsoft.com/office/drawing/2014/main" val="1740203498"/>
                    </a:ext>
                  </a:extLst>
                </a:gridCol>
                <a:gridCol w="3162300">
                  <a:extLst>
                    <a:ext uri="{9D8B030D-6E8A-4147-A177-3AD203B41FA5}">
                      <a16:colId xmlns:a16="http://schemas.microsoft.com/office/drawing/2014/main" val="1388233871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1853060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REST Method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Resource Path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Relational Operation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DB Resource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66512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DELETE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/people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DROP TABLE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people table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58602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POST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/people</a:t>
                      </a:r>
                      <a:br>
                        <a:rPr lang="en-US" sz="1400" dirty="0"/>
                      </a:b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INSERT INTO PEOPLE (...) VALUES(...)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people table</a:t>
                      </a:r>
                      <a:br>
                        <a:rPr lang="en-US" sz="1400" dirty="0"/>
                      </a:br>
                      <a:r>
                        <a:rPr lang="en-US" sz="1400" dirty="0"/>
                        <a:t>people row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93420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/people/21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SHOW KEYS FROM people ...;</a:t>
                      </a:r>
                    </a:p>
                    <a:p>
                      <a:endParaRPr lang="en-US" sz="1400" dirty="0"/>
                    </a:p>
                    <a:p>
                      <a:r>
                        <a:rPr lang="en-US" sz="1400" dirty="0"/>
                        <a:t>SELECT * FROM people WHERE</a:t>
                      </a:r>
                      <a:br>
                        <a:rPr lang="en-US" sz="1400" dirty="0"/>
                      </a:br>
                      <a:r>
                        <a:rPr lang="en-US" sz="1400" dirty="0"/>
                        <a:t>     </a:t>
                      </a:r>
                      <a:r>
                        <a:rPr lang="en-US" sz="1400" dirty="0" err="1"/>
                        <a:t>playerID</a:t>
                      </a:r>
                      <a:r>
                        <a:rPr lang="en-US" sz="1400" dirty="0"/>
                        <a:t>= 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people row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92147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/people/21/batting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SELECT batting.* FROM</a:t>
                      </a:r>
                      <a:br>
                        <a:rPr lang="en-US" sz="1400" dirty="0"/>
                      </a:br>
                      <a:r>
                        <a:rPr lang="en-US" sz="1400" dirty="0"/>
                        <a:t>    people JOIN batting USING(</a:t>
                      </a:r>
                      <a:r>
                        <a:rPr lang="en-US" sz="1400" dirty="0" err="1"/>
                        <a:t>playerID</a:t>
                      </a:r>
                      <a:r>
                        <a:rPr lang="en-US" sz="1400" dirty="0"/>
                        <a:t>)</a:t>
                      </a:r>
                      <a:br>
                        <a:rPr lang="en-US" sz="1400" dirty="0"/>
                      </a:br>
                      <a:r>
                        <a:rPr lang="en-US" sz="1400" dirty="0"/>
                        <a:t>WHERE </a:t>
                      </a:r>
                      <a:r>
                        <a:rPr lang="en-US" sz="1400" dirty="0" err="1"/>
                        <a:t>playerID</a:t>
                      </a:r>
                      <a:r>
                        <a:rPr lang="en-US" sz="1400" dirty="0"/>
                        <a:t>=21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20689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/people/21/batting/2004_1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SELECT batting.* FROM</a:t>
                      </a:r>
                      <a:br>
                        <a:rPr lang="en-US" sz="1400" dirty="0"/>
                      </a:br>
                      <a:r>
                        <a:rPr lang="en-US" sz="1400" dirty="0"/>
                        <a:t>    people JOIN batting USING(</a:t>
                      </a:r>
                      <a:r>
                        <a:rPr lang="en-US" sz="1400" dirty="0" err="1"/>
                        <a:t>playerID</a:t>
                      </a:r>
                      <a:r>
                        <a:rPr lang="en-US" sz="1400" dirty="0"/>
                        <a:t>)</a:t>
                      </a:r>
                      <a:br>
                        <a:rPr lang="en-US" sz="1400" dirty="0"/>
                      </a:br>
                      <a:r>
                        <a:rPr lang="en-US" sz="1400" dirty="0"/>
                        <a:t>WHERE </a:t>
                      </a:r>
                      <a:r>
                        <a:rPr lang="en-US" sz="1400" dirty="0" err="1"/>
                        <a:t>playerID</a:t>
                      </a:r>
                      <a:r>
                        <a:rPr lang="en-US" sz="1400" dirty="0"/>
                        <a:t>=21</a:t>
                      </a:r>
                      <a:br>
                        <a:rPr lang="en-US" sz="1400" dirty="0"/>
                      </a:br>
                      <a:r>
                        <a:rPr lang="en-US" sz="1400" dirty="0"/>
                        <a:t>AND </a:t>
                      </a:r>
                      <a:r>
                        <a:rPr lang="en-US" sz="1400" dirty="0" err="1"/>
                        <a:t>yearID</a:t>
                      </a:r>
                      <a:r>
                        <a:rPr lang="en-US" sz="1400" dirty="0"/>
                        <a:t>=2004 AND stint=1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42987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3794099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6E0D7BE-6494-83A6-8C98-66AC8FBD0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Architecture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4BB8DD-B4D4-6818-2523-83256F6228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666750"/>
            <a:ext cx="7696200" cy="3211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74814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02012A5-B34B-34FE-2876-0ABEC5B350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Simple web application template.</a:t>
            </a:r>
          </a:p>
          <a:p>
            <a:r>
              <a:rPr lang="en-US" dirty="0"/>
              <a:t>Calling some cloud APIs.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4EA0A95-AE49-AA2F-B95F-C0E30CD12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Walkthrough</a:t>
            </a:r>
          </a:p>
        </p:txBody>
      </p:sp>
    </p:spTree>
    <p:extLst>
      <p:ext uri="{BB962C8B-B14F-4D97-AF65-F5344CB8AC3E}">
        <p14:creationId xmlns:p14="http://schemas.microsoft.com/office/powerpoint/2010/main" val="287164083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Picture 11" descr="16x9_BG-08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pic>
        <p:nvPicPr>
          <p:cNvPr id="10243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4" name="TextBox 8"/>
          <p:cNvSpPr txBox="1">
            <a:spLocks noChangeArrowheads="1"/>
          </p:cNvSpPr>
          <p:nvPr/>
        </p:nvSpPr>
        <p:spPr bwMode="auto">
          <a:xfrm>
            <a:off x="0" y="1733550"/>
            <a:ext cx="9144000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Data and Visualization</a:t>
            </a:r>
            <a:b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(Walk through the data sets and visualizations)</a:t>
            </a:r>
            <a:endParaRPr kumimoji="0" lang="en-US" altLang="en-US" sz="16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8" name="TextBox 9"/>
          <p:cNvSpPr txBox="1">
            <a:spLocks noChangeArrowheads="1"/>
          </p:cNvSpPr>
          <p:nvPr/>
        </p:nvSpPr>
        <p:spPr bwMode="auto">
          <a:xfrm>
            <a:off x="0" y="4695825"/>
            <a:ext cx="6781800" cy="350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057C3CF-FEF9-2D44-911E-86B89DEEE20D}" type="slidenum">
              <a:rPr kumimoji="0" lang="en-US" altLang="en-US" sz="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457200" rtl="0" eaLnBrk="1" fontAlgn="base" latinLnBrk="0" hangingPunct="1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75</a:t>
            </a:fld>
            <a:r>
              <a:rPr kumimoji="0" lang="en-US" alt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</a:t>
            </a:r>
            <a:r>
              <a:rPr kumimoji="0" lang="en-US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|</a:t>
            </a:r>
            <a:r>
              <a:rPr kumimoji="0" lang="en-US" alt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COMS W4111_002_2023_3: Lecture 4: ER, Relational, SQL (III), Applications		© Donald F. Ferguson, 2023</a:t>
            </a:r>
            <a:endParaRPr kumimoji="0" lang="en-US" altLang="en-US" sz="8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124982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Natural Join in SQL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4" y="809245"/>
            <a:ext cx="5735761" cy="3737372"/>
          </a:xfrm>
        </p:spPr>
        <p:txBody>
          <a:bodyPr/>
          <a:lstStyle/>
          <a:p>
            <a:r>
              <a:rPr lang="en-US" altLang="en-US" dirty="0">
                <a:ea typeface="ＭＳ Ｐゴシック" pitchFamily="34" charset="-128"/>
              </a:rPr>
              <a:t>Natural join matches tuples with the same values for all common attributes, and retains only one copy of each common column.</a:t>
            </a:r>
          </a:p>
          <a:p>
            <a:r>
              <a:rPr lang="en-US" altLang="en-US" dirty="0">
                <a:ea typeface="ＭＳ Ｐゴシック" pitchFamily="34" charset="-128"/>
              </a:rPr>
              <a:t>List the names of instructors along with the course ID of the courses that they taught</a:t>
            </a:r>
          </a:p>
          <a:p>
            <a:pPr lvl="1"/>
            <a:r>
              <a:rPr lang="en-US" altLang="en-US" b="1" dirty="0">
                <a:ea typeface="ＭＳ Ｐゴシック" pitchFamily="34" charset="-128"/>
              </a:rPr>
              <a:t>select </a:t>
            </a:r>
            <a:r>
              <a:rPr lang="en-US" altLang="en-US" i="1" dirty="0">
                <a:ea typeface="ＭＳ Ｐゴシック" pitchFamily="34" charset="-128"/>
              </a:rPr>
              <a:t>name</a:t>
            </a:r>
            <a:r>
              <a:rPr lang="en-US" altLang="en-US" dirty="0">
                <a:ea typeface="ＭＳ Ｐゴシック" pitchFamily="34" charset="-128"/>
              </a:rPr>
              <a:t>, </a:t>
            </a:r>
            <a:r>
              <a:rPr lang="en-US" altLang="en-US" i="1" dirty="0" err="1">
                <a:ea typeface="ＭＳ Ｐゴシック" pitchFamily="34" charset="-128"/>
              </a:rPr>
              <a:t>course_id</a:t>
            </a:r>
            <a:br>
              <a:rPr lang="en-US" altLang="en-US" i="1" dirty="0">
                <a:ea typeface="ＭＳ Ｐゴシック" pitchFamily="34" charset="-128"/>
              </a:rPr>
            </a:br>
            <a:r>
              <a:rPr lang="en-US" altLang="en-US" b="1" dirty="0">
                <a:ea typeface="ＭＳ Ｐゴシック" pitchFamily="34" charset="-128"/>
              </a:rPr>
              <a:t>from </a:t>
            </a:r>
            <a:r>
              <a:rPr lang="en-US" altLang="en-US" i="1" dirty="0">
                <a:ea typeface="ＭＳ Ｐゴシック" pitchFamily="34" charset="-128"/>
              </a:rPr>
              <a:t> students, takes,</a:t>
            </a:r>
            <a:br>
              <a:rPr lang="en-US" altLang="en-US" i="1" dirty="0">
                <a:ea typeface="ＭＳ Ｐゴシック" pitchFamily="34" charset="-128"/>
              </a:rPr>
            </a:br>
            <a:r>
              <a:rPr lang="en-US" altLang="en-US" b="1" dirty="0">
                <a:ea typeface="ＭＳ Ｐゴシック" pitchFamily="34" charset="-128"/>
              </a:rPr>
              <a:t>where </a:t>
            </a:r>
            <a:r>
              <a:rPr lang="en-US" altLang="en-US" i="1" dirty="0">
                <a:ea typeface="ＭＳ Ｐゴシック" pitchFamily="34" charset="-128"/>
              </a:rPr>
              <a:t>student.ID </a:t>
            </a:r>
            <a:r>
              <a:rPr lang="en-US" altLang="en-US" dirty="0">
                <a:ea typeface="ＭＳ Ｐゴシック" pitchFamily="34" charset="-128"/>
              </a:rPr>
              <a:t>= </a:t>
            </a:r>
            <a:r>
              <a:rPr lang="en-US" altLang="en-US" i="1" dirty="0">
                <a:ea typeface="ＭＳ Ｐゴシック" pitchFamily="34" charset="-128"/>
              </a:rPr>
              <a:t>takes.ID</a:t>
            </a:r>
            <a:r>
              <a:rPr lang="en-US" altLang="en-US" dirty="0">
                <a:ea typeface="ＭＳ Ｐゴシック" pitchFamily="34" charset="-128"/>
              </a:rPr>
              <a:t>;</a:t>
            </a:r>
          </a:p>
          <a:p>
            <a:r>
              <a:rPr lang="en-US" altLang="en-US" dirty="0">
                <a:ea typeface="ＭＳ Ｐゴシック" pitchFamily="34" charset="-128"/>
              </a:rPr>
              <a:t>Same query in SQL with “natural join” construct</a:t>
            </a:r>
          </a:p>
          <a:p>
            <a:pPr lvl="1"/>
            <a:r>
              <a:rPr lang="en-US" altLang="en-US" b="1" dirty="0">
                <a:ea typeface="ＭＳ Ｐゴシック" pitchFamily="34" charset="-128"/>
              </a:rPr>
              <a:t>select </a:t>
            </a:r>
            <a:r>
              <a:rPr lang="en-US" altLang="en-US" i="1" dirty="0">
                <a:ea typeface="ＭＳ Ｐゴシック" pitchFamily="34" charset="-128"/>
              </a:rPr>
              <a:t>name</a:t>
            </a:r>
            <a:r>
              <a:rPr lang="en-US" altLang="en-US" dirty="0">
                <a:ea typeface="ＭＳ Ｐゴシック" pitchFamily="34" charset="-128"/>
              </a:rPr>
              <a:t>,</a:t>
            </a:r>
            <a:r>
              <a:rPr lang="en-US" altLang="en-US" i="1" dirty="0">
                <a:ea typeface="ＭＳ Ｐゴシック" pitchFamily="34" charset="-128"/>
              </a:rPr>
              <a:t> </a:t>
            </a:r>
            <a:r>
              <a:rPr lang="en-US" altLang="en-US" i="1" dirty="0" err="1">
                <a:ea typeface="ＭＳ Ｐゴシック" pitchFamily="34" charset="-128"/>
              </a:rPr>
              <a:t>course_id</a:t>
            </a:r>
            <a:br>
              <a:rPr lang="en-US" altLang="en-US" i="1" dirty="0">
                <a:ea typeface="ＭＳ Ｐゴシック" pitchFamily="34" charset="-128"/>
              </a:rPr>
            </a:br>
            <a:r>
              <a:rPr lang="en-US" altLang="en-US" b="1" dirty="0">
                <a:ea typeface="ＭＳ Ｐゴシック" pitchFamily="34" charset="-128"/>
              </a:rPr>
              <a:t>from </a:t>
            </a:r>
            <a:r>
              <a:rPr lang="en-US" altLang="en-US" i="1" dirty="0">
                <a:ea typeface="ＭＳ Ｐゴシック" pitchFamily="34" charset="-128"/>
              </a:rPr>
              <a:t>student </a:t>
            </a:r>
            <a:r>
              <a:rPr lang="en-US" altLang="en-US" b="1" dirty="0">
                <a:ea typeface="ＭＳ Ｐゴシック" pitchFamily="34" charset="-128"/>
              </a:rPr>
              <a:t>natural join </a:t>
            </a:r>
            <a:r>
              <a:rPr lang="en-US" altLang="en-US" i="1" dirty="0">
                <a:ea typeface="ＭＳ Ｐゴシック" pitchFamily="34" charset="-128"/>
              </a:rPr>
              <a:t>takes</a:t>
            </a:r>
            <a:r>
              <a:rPr lang="en-US" altLang="en-US" dirty="0">
                <a:ea typeface="ＭＳ Ｐゴシック" pitchFamily="34" charset="-128"/>
              </a:rPr>
              <a:t>;</a:t>
            </a:r>
          </a:p>
          <a:p>
            <a:pPr>
              <a:buFont typeface="Monotype Sorts" charset="2"/>
              <a:buNone/>
            </a:pPr>
            <a:endParaRPr lang="en-US" altLang="en-US" dirty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57686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Natural Join in SQL (Cont.)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918973"/>
            <a:ext cx="5729102" cy="2656332"/>
          </a:xfrm>
        </p:spPr>
        <p:txBody>
          <a:bodyPr/>
          <a:lstStyle/>
          <a:p>
            <a:r>
              <a:rPr lang="en-US" altLang="en-US" dirty="0">
                <a:ea typeface="ＭＳ Ｐゴシック" pitchFamily="34" charset="-128"/>
              </a:rPr>
              <a:t>The </a:t>
            </a:r>
            <a:r>
              <a:rPr lang="en-US" altLang="en-US" b="1" dirty="0">
                <a:ea typeface="ＭＳ Ｐゴシック" pitchFamily="34" charset="-128"/>
              </a:rPr>
              <a:t>from</a:t>
            </a:r>
            <a:r>
              <a:rPr lang="en-US" altLang="en-US" dirty="0">
                <a:ea typeface="ＭＳ Ｐゴシック" pitchFamily="34" charset="-128"/>
              </a:rPr>
              <a:t> clause can have multiple relations combined using natural join:</a:t>
            </a:r>
          </a:p>
          <a:p>
            <a:pPr lvl="1">
              <a:buNone/>
            </a:pPr>
            <a:r>
              <a:rPr lang="en-US" altLang="en-US" b="1" dirty="0">
                <a:ea typeface="ＭＳ Ｐゴシック" pitchFamily="34" charset="-128"/>
              </a:rPr>
              <a:t>     select </a:t>
            </a:r>
            <a:r>
              <a:rPr lang="en-US" altLang="en-US" i="1" dirty="0">
                <a:ea typeface="ＭＳ Ｐゴシック" pitchFamily="34" charset="-128"/>
              </a:rPr>
              <a:t> A</a:t>
            </a:r>
            <a:r>
              <a:rPr lang="en-US" altLang="en-US" i="1" baseline="-25000" dirty="0">
                <a:ea typeface="ＭＳ Ｐゴシック" pitchFamily="34" charset="-128"/>
              </a:rPr>
              <a:t>1</a:t>
            </a:r>
            <a:r>
              <a:rPr lang="en-US" altLang="en-US" i="1" dirty="0">
                <a:ea typeface="ＭＳ Ｐゴシック" pitchFamily="34" charset="-128"/>
              </a:rPr>
              <a:t>, A</a:t>
            </a:r>
            <a:r>
              <a:rPr lang="en-US" altLang="en-US" i="1" baseline="-25000" dirty="0">
                <a:ea typeface="ＭＳ Ｐゴシック" pitchFamily="34" charset="-128"/>
              </a:rPr>
              <a:t>2</a:t>
            </a:r>
            <a:r>
              <a:rPr lang="en-US" altLang="en-US" i="1" dirty="0">
                <a:ea typeface="ＭＳ Ｐゴシック" pitchFamily="34" charset="-128"/>
              </a:rPr>
              <a:t>, … A</a:t>
            </a:r>
            <a:r>
              <a:rPr lang="en-US" altLang="en-US" i="1" baseline="-25000" dirty="0">
                <a:ea typeface="ＭＳ Ｐゴシック" pitchFamily="34" charset="-128"/>
              </a:rPr>
              <a:t>n</a:t>
            </a:r>
            <a:br>
              <a:rPr lang="en-US" altLang="en-US" i="1" dirty="0">
                <a:ea typeface="ＭＳ Ｐゴシック" pitchFamily="34" charset="-128"/>
              </a:rPr>
            </a:br>
            <a:r>
              <a:rPr lang="en-US" altLang="en-US" b="1" dirty="0">
                <a:ea typeface="ＭＳ Ｐゴシック" pitchFamily="34" charset="-128"/>
              </a:rPr>
              <a:t>from </a:t>
            </a:r>
            <a:r>
              <a:rPr lang="en-US" altLang="en-US" i="1" dirty="0">
                <a:ea typeface="ＭＳ Ｐゴシック" pitchFamily="34" charset="-128"/>
              </a:rPr>
              <a:t> r</a:t>
            </a:r>
            <a:r>
              <a:rPr lang="en-US" altLang="en-US" i="1" baseline="-25000" dirty="0">
                <a:ea typeface="ＭＳ Ｐゴシック" pitchFamily="34" charset="-128"/>
              </a:rPr>
              <a:t>1</a:t>
            </a:r>
            <a:r>
              <a:rPr lang="en-US" altLang="en-US" i="1" dirty="0">
                <a:ea typeface="ＭＳ Ｐゴシック" pitchFamily="34" charset="-128"/>
              </a:rPr>
              <a:t>  </a:t>
            </a:r>
            <a:r>
              <a:rPr lang="en-US" altLang="en-US" b="1" dirty="0">
                <a:ea typeface="ＭＳ Ｐゴシック" pitchFamily="34" charset="-128"/>
              </a:rPr>
              <a:t>natural join </a:t>
            </a:r>
            <a:r>
              <a:rPr lang="en-US" altLang="en-US" i="1" dirty="0">
                <a:ea typeface="ＭＳ Ｐゴシック" pitchFamily="34" charset="-128"/>
              </a:rPr>
              <a:t>r</a:t>
            </a:r>
            <a:r>
              <a:rPr lang="en-US" altLang="en-US" i="1" baseline="-25000" dirty="0">
                <a:ea typeface="ＭＳ Ｐゴシック" pitchFamily="34" charset="-128"/>
              </a:rPr>
              <a:t>2</a:t>
            </a:r>
            <a:r>
              <a:rPr lang="en-US" altLang="en-US" i="1" dirty="0">
                <a:ea typeface="ＭＳ Ｐゴシック" pitchFamily="34" charset="-128"/>
              </a:rPr>
              <a:t> </a:t>
            </a:r>
            <a:r>
              <a:rPr lang="en-US" altLang="en-US" b="1" dirty="0">
                <a:ea typeface="ＭＳ Ｐゴシック" pitchFamily="34" charset="-128"/>
              </a:rPr>
              <a:t>natural join </a:t>
            </a:r>
            <a:r>
              <a:rPr lang="en-US" altLang="en-US" b="1" i="1" dirty="0">
                <a:ea typeface="ＭＳ Ｐゴシック" pitchFamily="34" charset="-128"/>
              </a:rPr>
              <a:t>.. </a:t>
            </a:r>
            <a:r>
              <a:rPr lang="en-US" altLang="en-US" b="1" dirty="0">
                <a:ea typeface="ＭＳ Ｐゴシック" pitchFamily="34" charset="-128"/>
              </a:rPr>
              <a:t>natural join </a:t>
            </a:r>
            <a:r>
              <a:rPr lang="en-US" altLang="en-US" dirty="0" err="1">
                <a:ea typeface="ＭＳ Ｐゴシック" pitchFamily="34" charset="-128"/>
              </a:rPr>
              <a:t>r</a:t>
            </a:r>
            <a:r>
              <a:rPr lang="en-US" altLang="en-US" baseline="-25000" dirty="0" err="1">
                <a:ea typeface="ＭＳ Ｐゴシック" pitchFamily="34" charset="-128"/>
              </a:rPr>
              <a:t>n</a:t>
            </a:r>
            <a:br>
              <a:rPr lang="en-US" altLang="en-US" i="1" dirty="0">
                <a:ea typeface="ＭＳ Ｐゴシック" pitchFamily="34" charset="-128"/>
              </a:rPr>
            </a:br>
            <a:r>
              <a:rPr lang="en-US" altLang="en-US" b="1" dirty="0">
                <a:ea typeface="ＭＳ Ｐゴシック" pitchFamily="34" charset="-128"/>
              </a:rPr>
              <a:t>where  </a:t>
            </a:r>
            <a:r>
              <a:rPr lang="en-US" altLang="en-US" i="1" dirty="0">
                <a:ea typeface="ＭＳ Ｐゴシック" pitchFamily="34" charset="-128"/>
              </a:rPr>
              <a:t>P </a:t>
            </a:r>
            <a:r>
              <a:rPr lang="en-US" altLang="en-US" dirty="0">
                <a:ea typeface="ＭＳ Ｐゴシック" pitchFamily="34" charset="-128"/>
              </a:rPr>
              <a:t>;</a:t>
            </a:r>
          </a:p>
          <a:p>
            <a:pPr>
              <a:buNone/>
            </a:pPr>
            <a:endParaRPr lang="en-US" altLang="en-US" dirty="0">
              <a:ea typeface="ＭＳ Ｐゴシック" pitchFamily="34" charset="-128"/>
            </a:endParaRPr>
          </a:p>
          <a:p>
            <a:pPr>
              <a:buFont typeface="Monotype Sorts" charset="2"/>
              <a:buNone/>
            </a:pPr>
            <a:endParaRPr lang="en-US" altLang="en-US" dirty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604602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2_db-5-grey">
  <a:themeElements>
    <a:clrScheme name="">
      <a:dk1>
        <a:srgbClr val="000000"/>
      </a:dk1>
      <a:lt1>
        <a:srgbClr val="CCECFF"/>
      </a:lt1>
      <a:dk2>
        <a:srgbClr val="CC3300"/>
      </a:dk2>
      <a:lt2>
        <a:srgbClr val="666699"/>
      </a:lt2>
      <a:accent1>
        <a:srgbClr val="FFFFFF"/>
      </a:accent1>
      <a:accent2>
        <a:srgbClr val="CCCC00"/>
      </a:accent2>
      <a:accent3>
        <a:srgbClr val="E2F4FF"/>
      </a:accent3>
      <a:accent4>
        <a:srgbClr val="000000"/>
      </a:accent4>
      <a:accent5>
        <a:srgbClr val="FFFFFF"/>
      </a:accent5>
      <a:accent6>
        <a:srgbClr val="B9B900"/>
      </a:accent6>
      <a:hlink>
        <a:srgbClr val="FF9900"/>
      </a:hlink>
      <a:folHlink>
        <a:srgbClr val="FF9933"/>
      </a:folHlink>
    </a:clrScheme>
    <a:fontScheme name="2_db-5-grey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lnDef>
  </a:objectDefaults>
  <a:extraClrSchemeLst>
    <a:extraClrScheme>
      <a:clrScheme name="2_db-5-grey 1">
        <a:dk1>
          <a:srgbClr val="333333"/>
        </a:dk1>
        <a:lt1>
          <a:srgbClr val="A9BDA9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D1DBD1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2">
        <a:dk1>
          <a:srgbClr val="333333"/>
        </a:dk1>
        <a:lt1>
          <a:srgbClr val="FFFFFF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FFFFFF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37373"/>
        </a:accent6>
        <a:hlink>
          <a:srgbClr val="B2B2B2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5_db-5-grey">
  <a:themeElements>
    <a:clrScheme name="">
      <a:dk1>
        <a:srgbClr val="000000"/>
      </a:dk1>
      <a:lt1>
        <a:srgbClr val="CCECFF"/>
      </a:lt1>
      <a:dk2>
        <a:srgbClr val="CC3300"/>
      </a:dk2>
      <a:lt2>
        <a:srgbClr val="666699"/>
      </a:lt2>
      <a:accent1>
        <a:srgbClr val="FFFFFF"/>
      </a:accent1>
      <a:accent2>
        <a:srgbClr val="CCCC00"/>
      </a:accent2>
      <a:accent3>
        <a:srgbClr val="E2F4FF"/>
      </a:accent3>
      <a:accent4>
        <a:srgbClr val="000000"/>
      </a:accent4>
      <a:accent5>
        <a:srgbClr val="FFFFFF"/>
      </a:accent5>
      <a:accent6>
        <a:srgbClr val="B9B900"/>
      </a:accent6>
      <a:hlink>
        <a:srgbClr val="FF9900"/>
      </a:hlink>
      <a:folHlink>
        <a:srgbClr val="FF9933"/>
      </a:folHlink>
    </a:clrScheme>
    <a:fontScheme name="2_db-5-grey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lnDef>
  </a:objectDefaults>
  <a:extraClrSchemeLst>
    <a:extraClrScheme>
      <a:clrScheme name="2_db-5-grey 1">
        <a:dk1>
          <a:srgbClr val="333333"/>
        </a:dk1>
        <a:lt1>
          <a:srgbClr val="A9BDA9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D1DBD1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2">
        <a:dk1>
          <a:srgbClr val="333333"/>
        </a:dk1>
        <a:lt1>
          <a:srgbClr val="FFFFFF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FFFFFF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37373"/>
        </a:accent6>
        <a:hlink>
          <a:srgbClr val="B2B2B2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4_db-5-grey">
  <a:themeElements>
    <a:clrScheme name="">
      <a:dk1>
        <a:srgbClr val="000000"/>
      </a:dk1>
      <a:lt1>
        <a:srgbClr val="CCECFF"/>
      </a:lt1>
      <a:dk2>
        <a:srgbClr val="CC3300"/>
      </a:dk2>
      <a:lt2>
        <a:srgbClr val="666699"/>
      </a:lt2>
      <a:accent1>
        <a:srgbClr val="FFFFFF"/>
      </a:accent1>
      <a:accent2>
        <a:srgbClr val="CCCC00"/>
      </a:accent2>
      <a:accent3>
        <a:srgbClr val="E2F4FF"/>
      </a:accent3>
      <a:accent4>
        <a:srgbClr val="000000"/>
      </a:accent4>
      <a:accent5>
        <a:srgbClr val="FFFFFF"/>
      </a:accent5>
      <a:accent6>
        <a:srgbClr val="B9B900"/>
      </a:accent6>
      <a:hlink>
        <a:srgbClr val="FF9900"/>
      </a:hlink>
      <a:folHlink>
        <a:srgbClr val="FF9933"/>
      </a:folHlink>
    </a:clrScheme>
    <a:fontScheme name="2_db-5-grey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lnDef>
  </a:objectDefaults>
  <a:extraClrSchemeLst>
    <a:extraClrScheme>
      <a:clrScheme name="2_db-5-grey 1">
        <a:dk1>
          <a:srgbClr val="333333"/>
        </a:dk1>
        <a:lt1>
          <a:srgbClr val="A9BDA9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D1DBD1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2">
        <a:dk1>
          <a:srgbClr val="333333"/>
        </a:dk1>
        <a:lt1>
          <a:srgbClr val="FFFFFF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FFFFFF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37373"/>
        </a:accent6>
        <a:hlink>
          <a:srgbClr val="B2B2B2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Version xmlns="http://schemas.microsoft.com/sharepoint/v3/fields" xsi:nil="true"/>
    <_Status xmlns="http://schemas.microsoft.com/sharepoint/v3/fields">Not Started</_Status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DE64AEEDD9B7A4D93545ACBE97D4615" ma:contentTypeVersion="2" ma:contentTypeDescription="Create a new document." ma:contentTypeScope="" ma:versionID="f49002b78e3a4a71b814eef46a983816">
  <xsd:schema xmlns:xsd="http://www.w3.org/2001/XMLSchema" xmlns:xs="http://www.w3.org/2001/XMLSchema" xmlns:p="http://schemas.microsoft.com/office/2006/metadata/properties" xmlns:ns2="http://schemas.microsoft.com/sharepoint/v3/fields" targetNamespace="http://schemas.microsoft.com/office/2006/metadata/properties" ma:root="true" ma:fieldsID="38f6db2dd0d9a0cf6a8dc37be32b365b" ns2:_="">
    <xsd:import namespace="http://schemas.microsoft.com/sharepoint/v3/fields"/>
    <xsd:element name="properties">
      <xsd:complexType>
        <xsd:sequence>
          <xsd:element name="documentManagement">
            <xsd:complexType>
              <xsd:all>
                <xsd:element ref="ns2:_Status" minOccurs="0"/>
                <xsd:element ref="ns2:_Vers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Status" ma:index="8" nillable="true" ma:displayName="Status" ma:default="Not Started" ma:internalName="_Status">
      <xsd:simpleType>
        <xsd:union memberTypes="dms:Text">
          <xsd:simpleType>
            <xsd:restriction base="dms:Choice">
              <xsd:enumeration value="Not Started"/>
              <xsd:enumeration value="Draft"/>
              <xsd:enumeration value="Reviewed"/>
              <xsd:enumeration value="Scheduled"/>
              <xsd:enumeration value="Published"/>
              <xsd:enumeration value="Final"/>
              <xsd:enumeration value="Expired"/>
            </xsd:restriction>
          </xsd:simpleType>
        </xsd:union>
      </xsd:simpleType>
    </xsd:element>
    <xsd:element name="_Version" ma:index="9" nillable="true" ma:displayName="Version" ma:internalName="_Version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 ma:displayName="Status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B6F2769-7194-4217-93D3-3AF3A4742282}">
  <ds:schemaRefs>
    <ds:schemaRef ds:uri="http://schemas.microsoft.com/office/2006/metadata/properties"/>
    <ds:schemaRef ds:uri="http://schemas.microsoft.com/sharepoint/v3/fields"/>
    <ds:schemaRef ds:uri="http://schemas.microsoft.com/office/infopath/2007/PartnerControls"/>
    <ds:schemaRef ds:uri="http://schemas.microsoft.com/office/2006/documentManagement/types"/>
    <ds:schemaRef ds:uri="http://purl.org/dc/dcmitype/"/>
    <ds:schemaRef ds:uri="http://purl.org/dc/terms/"/>
    <ds:schemaRef ds:uri="http://purl.org/dc/elements/1.1/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87D2A1B0-FF3E-4009-940D-AED0EB70AA2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4214858-785C-42F7-BE66-6D0E79395FC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/field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FNEMasterTemplateForThemePreview.pptx</Template>
  <TotalTime>65398</TotalTime>
  <Words>5135</Words>
  <Application>Microsoft Macintosh PowerPoint</Application>
  <PresentationFormat>On-screen Show (16:9)</PresentationFormat>
  <Paragraphs>600</Paragraphs>
  <Slides>75</Slides>
  <Notes>46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75</vt:i4>
      </vt:variant>
    </vt:vector>
  </HeadingPairs>
  <TitlesOfParts>
    <vt:vector size="89" baseType="lpstr">
      <vt:lpstr>Arial</vt:lpstr>
      <vt:lpstr>Calibri</vt:lpstr>
      <vt:lpstr>Helvetica</vt:lpstr>
      <vt:lpstr>Monotype Sorts</vt:lpstr>
      <vt:lpstr>Museo For Dell</vt:lpstr>
      <vt:lpstr>source-serif-pro</vt:lpstr>
      <vt:lpstr>Times New Roman</vt:lpstr>
      <vt:lpstr>Webdings</vt:lpstr>
      <vt:lpstr>Wingdings</vt:lpstr>
      <vt:lpstr>Office Theme</vt:lpstr>
      <vt:lpstr>2_db-5-grey</vt:lpstr>
      <vt:lpstr>5_db-5-grey</vt:lpstr>
      <vt:lpstr>4_db-5-grey</vt:lpstr>
      <vt:lpstr>2_Office Theme</vt:lpstr>
      <vt:lpstr>PowerPoint Presentation</vt:lpstr>
      <vt:lpstr>PowerPoint Presentation</vt:lpstr>
      <vt:lpstr>Contents</vt:lpstr>
      <vt:lpstr>PowerPoint Presentation</vt:lpstr>
      <vt:lpstr>Types of JOIN</vt:lpstr>
      <vt:lpstr>One Way to Think About Joins</vt:lpstr>
      <vt:lpstr>Joined Relations</vt:lpstr>
      <vt:lpstr>Natural Join in SQL</vt:lpstr>
      <vt:lpstr>Natural Join in SQL (Cont.)</vt:lpstr>
      <vt:lpstr>Student Relation</vt:lpstr>
      <vt:lpstr>Takes Relation</vt:lpstr>
      <vt:lpstr>student natural join takes</vt:lpstr>
      <vt:lpstr>Dangerous in Natural Join</vt:lpstr>
      <vt:lpstr>Natural Join with Using Clause</vt:lpstr>
      <vt:lpstr>Join Condition</vt:lpstr>
      <vt:lpstr>Join Condition (Cont.)</vt:lpstr>
      <vt:lpstr>JOIN Examples</vt:lpstr>
      <vt:lpstr>Associative Entity</vt:lpstr>
      <vt:lpstr>Associative Entity</vt:lpstr>
      <vt:lpstr>PowerPoint Presentation</vt:lpstr>
      <vt:lpstr>Integrity Constraints</vt:lpstr>
      <vt:lpstr> Constraints on a Single Relation </vt:lpstr>
      <vt:lpstr>Not Null Constraints </vt:lpstr>
      <vt:lpstr>Unique Constraints </vt:lpstr>
      <vt:lpstr>Simple Example</vt:lpstr>
      <vt:lpstr>The check clause</vt:lpstr>
      <vt:lpstr>Referential Integrity</vt:lpstr>
      <vt:lpstr>Referential Integrity (Cont.)</vt:lpstr>
      <vt:lpstr>Cascading Actions in Referential Integrity</vt:lpstr>
      <vt:lpstr>PowerPoint Presentation</vt:lpstr>
      <vt:lpstr>Index Creation</vt:lpstr>
      <vt:lpstr>Index Creation Example</vt:lpstr>
      <vt:lpstr>PowerPoint Presentation</vt:lpstr>
      <vt:lpstr>Nested Subqueries</vt:lpstr>
      <vt:lpstr>Nested Subquery</vt:lpstr>
      <vt:lpstr>Consider Some Tables</vt:lpstr>
      <vt:lpstr>Consider a Subquery Tables</vt:lpstr>
      <vt:lpstr>Nested Subqueries</vt:lpstr>
      <vt:lpstr>Set Membership</vt:lpstr>
      <vt:lpstr>Set Membership </vt:lpstr>
      <vt:lpstr>Set Membership (Cont.)</vt:lpstr>
      <vt:lpstr>Set Comparison</vt:lpstr>
      <vt:lpstr>Set Comparison – “some” Clause</vt:lpstr>
      <vt:lpstr>Definition of  “some” Clause</vt:lpstr>
      <vt:lpstr>Set Comparison – “all” Clause</vt:lpstr>
      <vt:lpstr>Definition of “all” Clause</vt:lpstr>
      <vt:lpstr>Test for Empty Relations</vt:lpstr>
      <vt:lpstr>Use of “exists” Clause</vt:lpstr>
      <vt:lpstr>Use of “not exists” Clause</vt:lpstr>
      <vt:lpstr>Test for Absence of Duplicate Tuples</vt:lpstr>
      <vt:lpstr>Subqueries in the From Clause</vt:lpstr>
      <vt:lpstr>Subqueries in the Form Clause</vt:lpstr>
      <vt:lpstr>With Clause</vt:lpstr>
      <vt:lpstr>Complex Queries using With Clause</vt:lpstr>
      <vt:lpstr>Scalar Subquery</vt:lpstr>
      <vt:lpstr>PowerPoint Presentation</vt:lpstr>
      <vt:lpstr>Approximate Model</vt:lpstr>
      <vt:lpstr>Course Number</vt:lpstr>
      <vt:lpstr>Columbia Open Data Service</vt:lpstr>
      <vt:lpstr>Associative Entity</vt:lpstr>
      <vt:lpstr>Associative Entity</vt:lpstr>
      <vt:lpstr>PowerPoint Presentation</vt:lpstr>
      <vt:lpstr>What are all those other Symbols?</vt:lpstr>
      <vt:lpstr>Anti – Join</vt:lpstr>
      <vt:lpstr>Group By, Order By</vt:lpstr>
      <vt:lpstr>PowerPoint Presentation</vt:lpstr>
      <vt:lpstr>Data Modeling Concepts and REST</vt:lpstr>
      <vt:lpstr>REST (https://www.tutorialspoint.com/restful/restful_introduction.htm)</vt:lpstr>
      <vt:lpstr>REST (https://www.tutorialspoint.com/restful/restful_introduction.htm)</vt:lpstr>
      <vt:lpstr>REST and Resources</vt:lpstr>
      <vt:lpstr>URLs</vt:lpstr>
      <vt:lpstr>Simplistic, Conceptual Mapping (Examples)</vt:lpstr>
      <vt:lpstr>Application Architecture</vt:lpstr>
      <vt:lpstr>Walkthrough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FileNewTemplate</dc:title>
  <dc:creator>Diana</dc:creator>
  <cp:lastModifiedBy>Donald Ferguson</cp:lastModifiedBy>
  <cp:revision>598</cp:revision>
  <cp:lastPrinted>2021-09-23T10:10:07Z</cp:lastPrinted>
  <dcterms:created xsi:type="dcterms:W3CDTF">2010-04-12T23:12:02Z</dcterms:created>
  <dcterms:modified xsi:type="dcterms:W3CDTF">2023-09-28T18:13:55Z</dcterms:modified>
  <cp:contentStatus>Draft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0x0101000DE64AEEDD9B7A4D93545ACBE97D4615</vt:lpwstr>
  </property>
</Properties>
</file>